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1" r:id="rId3"/>
    <p:sldId id="818" r:id="rId5"/>
    <p:sldId id="746" r:id="rId6"/>
    <p:sldId id="816" r:id="rId7"/>
    <p:sldId id="799" r:id="rId8"/>
    <p:sldId id="709" r:id="rId9"/>
    <p:sldId id="855" r:id="rId10"/>
    <p:sldId id="857" r:id="rId11"/>
    <p:sldId id="737" r:id="rId12"/>
    <p:sldId id="753" r:id="rId13"/>
    <p:sldId id="858" r:id="rId14"/>
    <p:sldId id="801" r:id="rId15"/>
    <p:sldId id="814" r:id="rId16"/>
    <p:sldId id="893" r:id="rId17"/>
    <p:sldId id="894" r:id="rId18"/>
    <p:sldId id="795" r:id="rId19"/>
    <p:sldId id="804" r:id="rId20"/>
    <p:sldId id="762" r:id="rId21"/>
    <p:sldId id="896" r:id="rId22"/>
    <p:sldId id="716" r:id="rId23"/>
    <p:sldId id="798" r:id="rId24"/>
    <p:sldId id="897" r:id="rId25"/>
    <p:sldId id="860" r:id="rId26"/>
    <p:sldId id="769" r:id="rId27"/>
    <p:sldId id="760" r:id="rId28"/>
    <p:sldId id="770" r:id="rId29"/>
    <p:sldId id="861" r:id="rId30"/>
    <p:sldId id="862" r:id="rId31"/>
    <p:sldId id="865" r:id="rId32"/>
    <p:sldId id="809" r:id="rId33"/>
    <p:sldId id="772" r:id="rId34"/>
    <p:sldId id="778" r:id="rId35"/>
    <p:sldId id="866" r:id="rId36"/>
    <p:sldId id="867" r:id="rId37"/>
    <p:sldId id="805" r:id="rId38"/>
    <p:sldId id="784" r:id="rId39"/>
    <p:sldId id="806" r:id="rId40"/>
    <p:sldId id="898" r:id="rId41"/>
    <p:sldId id="782" r:id="rId42"/>
    <p:sldId id="783" r:id="rId43"/>
    <p:sldId id="807" r:id="rId44"/>
    <p:sldId id="726" r:id="rId45"/>
    <p:sldId id="730" r:id="rId46"/>
    <p:sldId id="817" r:id="rId47"/>
    <p:sldId id="815" r:id="rId48"/>
    <p:sldId id="729" r:id="rId49"/>
    <p:sldId id="64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chao" initials="c" lastIdx="1" clrIdx="0"/>
  <p:cmAuthor id="2" name="meix" initials="m" lastIdx="34" clrIdx="1"/>
  <p:cmAuthor id="3" name="袁昶杰" initials="a" lastIdx="9" clrIdx="2"/>
  <p:cmAuthor id="4" name="陆 婉露" initials="陆" lastIdx="2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07"/>
    <a:srgbClr val="0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5432" autoAdjust="0"/>
  </p:normalViewPr>
  <p:slideViewPr>
    <p:cSldViewPr snapToGrid="0">
      <p:cViewPr varScale="1">
        <p:scale>
          <a:sx n="72" d="100"/>
          <a:sy n="72" d="100"/>
        </p:scale>
        <p:origin x="8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10-16T15:51:45.096" idx="18">
    <p:pos x="10" y="10"/>
    <p:text>通篇的操作界面截图太少，建议补充。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10-16T11:12:19.562" idx="14">
    <p:pos x="586" y="21"/>
    <p:text>建议在每张PPT的左上角，增加该PPT讲的小标题内容。例如，P6-P9讲的都是“人员信息采集”，因此，建议在页面左上角加上“02人员信息采集”，这样就可以让大家在听到一半的时候也知道是在讲哪一个模块内容。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10-16T11:12:19.562" idx="14">
    <p:pos x="586" y="21"/>
    <p:text>建议在每张PPT的左上角，增加该PPT讲的小标题内容。例如，P6-P9讲的都是“人员信息采集”，因此，建议在页面左上角加上“02人员信息采集”，这样就可以让大家在听到一半的时候也知道是在讲哪一个模块内容。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10-16T11:12:19.562" idx="14">
    <p:pos x="586" y="21"/>
    <p:text>建议在每张PPT的左上角，增加该PPT讲的小标题内容。例如，P6-P9讲的都是“人员信息采集”，因此，建议在页面左上角加上“02人员信息采集”，这样就可以让大家在听到一半的时候也知道是在讲哪一个模块内容。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8EDDF-C7DB-4846-B6C9-FE9582E410B3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690E9EC-AB69-476F-9DCC-DCCE2A48E36E}">
      <dgm:prSet phldrT="[文本]" custT="1"/>
      <dgm:spPr>
        <a:solidFill>
          <a:srgbClr val="0076B4"/>
        </a:solidFill>
        <a:ln>
          <a:solidFill>
            <a:srgbClr val="0076B4"/>
          </a:solidFill>
        </a:ln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   根据所得项目可填写的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任职受雇从业类型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决定</a:t>
          </a:r>
        </a:p>
      </dgm:t>
    </dgm:pt>
    <dgm:pt modelId="{84730585-4EB3-4951-B3ED-6BD36350BEBC}" cxnId="{56615490-9BA8-4CF0-947B-DCA10B754567}" type="parTrans">
      <dgm:prSet/>
      <dgm:spPr/>
      <dgm:t>
        <a:bodyPr/>
        <a:lstStyle/>
        <a:p>
          <a:endParaRPr lang="zh-CN" altLang="en-US" sz="1600"/>
        </a:p>
      </dgm:t>
    </dgm:pt>
    <dgm:pt modelId="{CAEA864B-5B0D-4BD0-9C7A-0717CB382763}" cxnId="{56615490-9BA8-4CF0-947B-DCA10B754567}" type="sibTrans">
      <dgm:prSet/>
      <dgm:spPr/>
      <dgm:t>
        <a:bodyPr/>
        <a:lstStyle/>
        <a:p>
          <a:endParaRPr lang="zh-CN" altLang="en-US" sz="1600"/>
        </a:p>
      </dgm:t>
    </dgm:pt>
    <dgm:pt modelId="{DF52AE28-B65D-4B5B-9F76-D2484AA2C23F}">
      <dgm:prSet phldrT="[文本]" custT="1"/>
      <dgm:spPr>
        <a:solidFill>
          <a:srgbClr val="0076B4"/>
        </a:solidFill>
      </dgm:spPr>
      <dgm:t>
        <a:bodyPr/>
        <a:lstStyle/>
        <a:p>
          <a:r>
            <a:rPr lang="zh-CN" altLang="en-US" sz="1800" dirty="0">
              <a:ea typeface="微软雅黑" panose="020B0503020204020204" pitchFamily="34" charset="-122"/>
            </a:rPr>
            <a:t>     </a:t>
          </a:r>
          <a:r>
            <a:rPr lang="en-US" altLang="zh-CN" sz="1800" dirty="0">
              <a:ea typeface="微软雅黑" panose="020B0503020204020204" pitchFamily="34" charset="-122"/>
            </a:rPr>
            <a:t>【</a:t>
          </a:r>
          <a:r>
            <a:rPr lang="zh-CN" altLang="en-US" sz="1800" dirty="0">
              <a:ea typeface="微软雅黑" panose="020B0503020204020204" pitchFamily="34" charset="-122"/>
            </a:rPr>
            <a:t>任职受雇从业类型</a:t>
          </a:r>
          <a:r>
            <a:rPr lang="en-US" altLang="zh-CN" sz="1800" dirty="0">
              <a:ea typeface="微软雅黑" panose="020B0503020204020204" pitchFamily="34" charset="-122"/>
            </a:rPr>
            <a:t>】</a:t>
          </a:r>
          <a:r>
            <a:rPr lang="zh-CN" altLang="en-US" sz="1800" dirty="0">
              <a:ea typeface="微软雅黑" panose="020B0503020204020204" pitchFamily="34" charset="-122"/>
            </a:rPr>
            <a:t>为其他可填写的所得，不限定离职日期</a:t>
          </a:r>
          <a:endParaRPr lang="zh-CN" altLang="en-US" sz="1800" dirty="0"/>
        </a:p>
      </dgm:t>
    </dgm:pt>
    <dgm:pt modelId="{13B891E8-7534-48FC-A2E6-823C313847D7}" cxnId="{DFBB814A-D287-4B59-AEC1-C6507A996FDE}" type="parTrans">
      <dgm:prSet/>
      <dgm:spPr/>
      <dgm:t>
        <a:bodyPr/>
        <a:lstStyle/>
        <a:p>
          <a:endParaRPr lang="zh-CN" altLang="en-US" sz="1600"/>
        </a:p>
      </dgm:t>
    </dgm:pt>
    <dgm:pt modelId="{2D20796C-F5AB-440B-8A1B-74514162C53C}" cxnId="{DFBB814A-D287-4B59-AEC1-C6507A996FDE}" type="sibTrans">
      <dgm:prSet/>
      <dgm:spPr/>
      <dgm:t>
        <a:bodyPr/>
        <a:lstStyle/>
        <a:p>
          <a:endParaRPr lang="zh-CN" altLang="en-US" sz="1600"/>
        </a:p>
      </dgm:t>
    </dgm:pt>
    <dgm:pt modelId="{7CF3DEED-269F-4401-B7B1-EC246C387590}">
      <dgm:prSet phldrT="[文本]" custT="1"/>
      <dgm:spPr>
        <a:solidFill>
          <a:srgbClr val="0076B4"/>
        </a:solidFill>
        <a:ln>
          <a:solidFill>
            <a:srgbClr val="0076B4"/>
          </a:solidFill>
        </a:ln>
      </dgm:spPr>
      <dgm:t>
        <a:bodyPr/>
        <a:lstStyle/>
        <a:p>
          <a:r>
            <a:rPr lang="zh-CN" altLang="en-US" sz="1800" dirty="0">
              <a:ea typeface="微软雅黑" panose="020B0503020204020204" pitchFamily="34" charset="-122"/>
            </a:rPr>
            <a:t>     </a:t>
          </a:r>
          <a:r>
            <a:rPr lang="en-US" altLang="zh-CN" sz="1800" dirty="0">
              <a:ea typeface="微软雅黑" panose="020B0503020204020204" pitchFamily="34" charset="-122"/>
            </a:rPr>
            <a:t>【</a:t>
          </a:r>
          <a:r>
            <a:rPr lang="zh-CN" altLang="en-US" sz="1800" dirty="0">
              <a:ea typeface="微软雅黑" panose="020B0503020204020204" pitchFamily="34" charset="-122"/>
            </a:rPr>
            <a:t>任职受雇从业类型</a:t>
          </a:r>
          <a:r>
            <a:rPr lang="en-US" altLang="zh-CN" sz="1800" dirty="0">
              <a:ea typeface="微软雅黑" panose="020B0503020204020204" pitchFamily="34" charset="-122"/>
            </a:rPr>
            <a:t>】</a:t>
          </a:r>
          <a:r>
            <a:rPr lang="zh-CN" altLang="en-US" sz="1800" dirty="0">
              <a:ea typeface="微软雅黑" panose="020B0503020204020204" pitchFamily="34" charset="-122"/>
            </a:rPr>
            <a:t>为其他可填写的所得，不限定入职日期</a:t>
          </a:r>
          <a:endParaRPr lang="zh-CN" altLang="en-US" sz="1800" dirty="0"/>
        </a:p>
      </dgm:t>
    </dgm:pt>
    <dgm:pt modelId="{FF992893-6B46-4A05-BECA-AC97D0F5F6E3}" cxnId="{0BED3227-3F26-40D8-91C2-7D77B1BFDCA6}" type="parTrans">
      <dgm:prSet/>
      <dgm:spPr/>
      <dgm:t>
        <a:bodyPr/>
        <a:lstStyle/>
        <a:p>
          <a:endParaRPr lang="zh-CN" altLang="en-US" sz="1600"/>
        </a:p>
      </dgm:t>
    </dgm:pt>
    <dgm:pt modelId="{96BBFBB4-DB7D-4490-9291-7188E71C74CB}" cxnId="{0BED3227-3F26-40D8-91C2-7D77B1BFDCA6}" type="sibTrans">
      <dgm:prSet/>
      <dgm:spPr/>
      <dgm:t>
        <a:bodyPr/>
        <a:lstStyle/>
        <a:p>
          <a:endParaRPr lang="zh-CN" altLang="en-US" sz="1600"/>
        </a:p>
      </dgm:t>
    </dgm:pt>
    <dgm:pt modelId="{68DF57C9-13BB-4263-BBB7-A63F446A2095}">
      <dgm:prSet phldrT="[文本]" custT="1"/>
      <dgm:spPr>
        <a:solidFill>
          <a:srgbClr val="0076B4"/>
        </a:solidFill>
        <a:ln>
          <a:solidFill>
            <a:srgbClr val="0076B4"/>
          </a:solidFill>
        </a:ln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   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非居民所得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证件类型不能为 “居民身份证”</a:t>
          </a:r>
        </a:p>
      </dgm:t>
    </dgm:pt>
    <dgm:pt modelId="{1A4202CA-884C-470E-A61A-2947277FF69E}" cxnId="{C4915450-6200-44EB-9534-59D540F149E1}" type="sibTrans">
      <dgm:prSet/>
      <dgm:spPr/>
      <dgm:t>
        <a:bodyPr/>
        <a:lstStyle/>
        <a:p>
          <a:endParaRPr lang="zh-CN" altLang="en-US"/>
        </a:p>
      </dgm:t>
    </dgm:pt>
    <dgm:pt modelId="{1E142D5C-F914-47DF-9223-D6DF76BA1939}" cxnId="{C4915450-6200-44EB-9534-59D540F149E1}" type="parTrans">
      <dgm:prSet/>
      <dgm:spPr/>
      <dgm:t>
        <a:bodyPr/>
        <a:lstStyle/>
        <a:p>
          <a:endParaRPr lang="zh-CN" altLang="en-US"/>
        </a:p>
      </dgm:t>
    </dgm:pt>
    <dgm:pt modelId="{F0F7D3F4-4E45-48D7-A477-638ACBDAFF9B}" type="pres">
      <dgm:prSet presAssocID="{7168EDDF-C7DB-4846-B6C9-FE9582E410B3}" presName="Name0" presStyleCnt="0">
        <dgm:presLayoutVars>
          <dgm:chMax val="7"/>
          <dgm:chPref val="7"/>
          <dgm:dir/>
        </dgm:presLayoutVars>
      </dgm:prSet>
      <dgm:spPr/>
    </dgm:pt>
    <dgm:pt modelId="{FF1B7396-A8CB-43A7-8ADC-C90F1EAF6F38}" type="pres">
      <dgm:prSet presAssocID="{7168EDDF-C7DB-4846-B6C9-FE9582E410B3}" presName="Name1" presStyleCnt="0"/>
      <dgm:spPr/>
    </dgm:pt>
    <dgm:pt modelId="{35BF13F2-1543-40B1-8220-4BB779288EC6}" type="pres">
      <dgm:prSet presAssocID="{7168EDDF-C7DB-4846-B6C9-FE9582E410B3}" presName="cycle" presStyleCnt="0"/>
      <dgm:spPr/>
    </dgm:pt>
    <dgm:pt modelId="{28B5E089-5057-4658-9767-79580DE14CC9}" type="pres">
      <dgm:prSet presAssocID="{7168EDDF-C7DB-4846-B6C9-FE9582E410B3}" presName="srcNode" presStyleLbl="node1" presStyleIdx="0" presStyleCnt="4"/>
      <dgm:spPr/>
    </dgm:pt>
    <dgm:pt modelId="{7D9B4FF5-0203-4788-9A2A-5AF28AAB238F}" type="pres">
      <dgm:prSet presAssocID="{7168EDDF-C7DB-4846-B6C9-FE9582E410B3}" presName="conn" presStyleLbl="parChTrans1D2" presStyleIdx="0" presStyleCnt="1"/>
      <dgm:spPr/>
    </dgm:pt>
    <dgm:pt modelId="{8AAF9258-5AC3-43C2-889E-57AE043C3553}" type="pres">
      <dgm:prSet presAssocID="{7168EDDF-C7DB-4846-B6C9-FE9582E410B3}" presName="extraNode" presStyleLbl="node1" presStyleIdx="0" presStyleCnt="4"/>
      <dgm:spPr/>
    </dgm:pt>
    <dgm:pt modelId="{720029FB-0BA6-4A8F-8C4E-C1AE6D7907DD}" type="pres">
      <dgm:prSet presAssocID="{7168EDDF-C7DB-4846-B6C9-FE9582E410B3}" presName="dstNode" presStyleLbl="node1" presStyleIdx="0" presStyleCnt="4"/>
      <dgm:spPr/>
    </dgm:pt>
    <dgm:pt modelId="{F328E5BD-FB07-4D8C-ACE5-E785759E809E}" type="pres">
      <dgm:prSet presAssocID="{9690E9EC-AB69-476F-9DCC-DCCE2A48E36E}" presName="text_1" presStyleLbl="node1" presStyleIdx="0" presStyleCnt="4">
        <dgm:presLayoutVars>
          <dgm:bulletEnabled val="1"/>
        </dgm:presLayoutVars>
      </dgm:prSet>
      <dgm:spPr/>
    </dgm:pt>
    <dgm:pt modelId="{C0134AB0-B769-4C93-81B2-545A554FAAB1}" type="pres">
      <dgm:prSet presAssocID="{9690E9EC-AB69-476F-9DCC-DCCE2A48E36E}" presName="accent_1" presStyleCnt="0"/>
      <dgm:spPr/>
    </dgm:pt>
    <dgm:pt modelId="{D15E413C-CC63-42C2-AA51-8A2C01A0A968}" type="pres">
      <dgm:prSet presAssocID="{9690E9EC-AB69-476F-9DCC-DCCE2A48E36E}" presName="accentRepeatNode" presStyleLbl="solidFgAcc1" presStyleIdx="0" presStyleCnt="4" custScaleX="126210" custScaleY="126210"/>
      <dgm:spPr/>
    </dgm:pt>
    <dgm:pt modelId="{D2603588-6229-40B9-9C0C-3E0B5D615155}" type="pres">
      <dgm:prSet presAssocID="{DF52AE28-B65D-4B5B-9F76-D2484AA2C23F}" presName="text_2" presStyleLbl="node1" presStyleIdx="1" presStyleCnt="4">
        <dgm:presLayoutVars>
          <dgm:bulletEnabled val="1"/>
        </dgm:presLayoutVars>
      </dgm:prSet>
      <dgm:spPr/>
    </dgm:pt>
    <dgm:pt modelId="{0CC09E84-5127-452B-BA7F-8E4CB0EC52BF}" type="pres">
      <dgm:prSet presAssocID="{DF52AE28-B65D-4B5B-9F76-D2484AA2C23F}" presName="accent_2" presStyleCnt="0"/>
      <dgm:spPr/>
    </dgm:pt>
    <dgm:pt modelId="{9114EC67-CAB9-498A-9F0A-4317804B08D2}" type="pres">
      <dgm:prSet presAssocID="{DF52AE28-B65D-4B5B-9F76-D2484AA2C23F}" presName="accentRepeatNode" presStyleLbl="solidFgAcc1" presStyleIdx="1" presStyleCnt="4" custScaleX="126210" custScaleY="126210"/>
      <dgm:spPr/>
    </dgm:pt>
    <dgm:pt modelId="{111AC524-F784-4D5D-8B6E-9AE6361B6171}" type="pres">
      <dgm:prSet presAssocID="{7CF3DEED-269F-4401-B7B1-EC246C387590}" presName="text_3" presStyleLbl="node1" presStyleIdx="2" presStyleCnt="4">
        <dgm:presLayoutVars>
          <dgm:bulletEnabled val="1"/>
        </dgm:presLayoutVars>
      </dgm:prSet>
      <dgm:spPr/>
    </dgm:pt>
    <dgm:pt modelId="{8A749942-8947-43C0-AEB6-99C9DDBE3120}" type="pres">
      <dgm:prSet presAssocID="{7CF3DEED-269F-4401-B7B1-EC246C387590}" presName="accent_3" presStyleCnt="0"/>
      <dgm:spPr/>
    </dgm:pt>
    <dgm:pt modelId="{2223379F-CA71-4E62-BCBB-01F4DE951834}" type="pres">
      <dgm:prSet presAssocID="{7CF3DEED-269F-4401-B7B1-EC246C387590}" presName="accentRepeatNode" presStyleLbl="solidFgAcc1" presStyleIdx="2" presStyleCnt="4" custScaleX="126210" custScaleY="126210"/>
      <dgm:spPr/>
    </dgm:pt>
    <dgm:pt modelId="{53B69E37-F71F-4709-A94A-A2B8FE385919}" type="pres">
      <dgm:prSet presAssocID="{68DF57C9-13BB-4263-BBB7-A63F446A2095}" presName="text_4" presStyleLbl="node1" presStyleIdx="3" presStyleCnt="4">
        <dgm:presLayoutVars>
          <dgm:bulletEnabled val="1"/>
        </dgm:presLayoutVars>
      </dgm:prSet>
      <dgm:spPr/>
    </dgm:pt>
    <dgm:pt modelId="{E9F48B04-9A22-443A-AC4F-31A0D271E16C}" type="pres">
      <dgm:prSet presAssocID="{68DF57C9-13BB-4263-BBB7-A63F446A2095}" presName="accent_4" presStyleCnt="0"/>
      <dgm:spPr/>
    </dgm:pt>
    <dgm:pt modelId="{8700D2DE-6C91-4B7C-B8BB-F0E5F12C7958}" type="pres">
      <dgm:prSet presAssocID="{68DF57C9-13BB-4263-BBB7-A63F446A2095}" presName="accentRepeatNode" presStyleLbl="solidFgAcc1" presStyleIdx="3" presStyleCnt="4" custScaleX="126210" custScaleY="126210"/>
      <dgm:spPr/>
    </dgm:pt>
  </dgm:ptLst>
  <dgm:cxnLst>
    <dgm:cxn modelId="{16ED5017-93E2-47E8-8351-405092756562}" type="presOf" srcId="{DF52AE28-B65D-4B5B-9F76-D2484AA2C23F}" destId="{D2603588-6229-40B9-9C0C-3E0B5D615155}" srcOrd="0" destOrd="0" presId="urn:microsoft.com/office/officeart/2008/layout/VerticalCurvedList#1"/>
    <dgm:cxn modelId="{0BED3227-3F26-40D8-91C2-7D77B1BFDCA6}" srcId="{7168EDDF-C7DB-4846-B6C9-FE9582E410B3}" destId="{7CF3DEED-269F-4401-B7B1-EC246C387590}" srcOrd="2" destOrd="0" parTransId="{FF992893-6B46-4A05-BECA-AC97D0F5F6E3}" sibTransId="{96BBFBB4-DB7D-4490-9291-7188E71C74CB}"/>
    <dgm:cxn modelId="{DFBB814A-D287-4B59-AEC1-C6507A996FDE}" srcId="{7168EDDF-C7DB-4846-B6C9-FE9582E410B3}" destId="{DF52AE28-B65D-4B5B-9F76-D2484AA2C23F}" srcOrd="1" destOrd="0" parTransId="{13B891E8-7534-48FC-A2E6-823C313847D7}" sibTransId="{2D20796C-F5AB-440B-8A1B-74514162C53C}"/>
    <dgm:cxn modelId="{C4915450-6200-44EB-9534-59D540F149E1}" srcId="{7168EDDF-C7DB-4846-B6C9-FE9582E410B3}" destId="{68DF57C9-13BB-4263-BBB7-A63F446A2095}" srcOrd="3" destOrd="0" parTransId="{1E142D5C-F914-47DF-9223-D6DF76BA1939}" sibTransId="{1A4202CA-884C-470E-A61A-2947277FF69E}"/>
    <dgm:cxn modelId="{E28FF781-B4F9-4CF9-B391-1BD500E9C7F3}" type="presOf" srcId="{68DF57C9-13BB-4263-BBB7-A63F446A2095}" destId="{53B69E37-F71F-4709-A94A-A2B8FE385919}" srcOrd="0" destOrd="0" presId="urn:microsoft.com/office/officeart/2008/layout/VerticalCurvedList#1"/>
    <dgm:cxn modelId="{DB2DFF82-70C2-4A65-B29D-DE46E09C3521}" type="presOf" srcId="{CAEA864B-5B0D-4BD0-9C7A-0717CB382763}" destId="{7D9B4FF5-0203-4788-9A2A-5AF28AAB238F}" srcOrd="0" destOrd="0" presId="urn:microsoft.com/office/officeart/2008/layout/VerticalCurvedList#1"/>
    <dgm:cxn modelId="{7CCAF486-00AC-40A5-B0DD-AB9D9B00C457}" type="presOf" srcId="{7168EDDF-C7DB-4846-B6C9-FE9582E410B3}" destId="{F0F7D3F4-4E45-48D7-A477-638ACBDAFF9B}" srcOrd="0" destOrd="0" presId="urn:microsoft.com/office/officeart/2008/layout/VerticalCurvedList#1"/>
    <dgm:cxn modelId="{56615490-9BA8-4CF0-947B-DCA10B754567}" srcId="{7168EDDF-C7DB-4846-B6C9-FE9582E410B3}" destId="{9690E9EC-AB69-476F-9DCC-DCCE2A48E36E}" srcOrd="0" destOrd="0" parTransId="{84730585-4EB3-4951-B3ED-6BD36350BEBC}" sibTransId="{CAEA864B-5B0D-4BD0-9C7A-0717CB382763}"/>
    <dgm:cxn modelId="{BBFFE5A9-03D3-481C-BBE6-5423E649F942}" type="presOf" srcId="{9690E9EC-AB69-476F-9DCC-DCCE2A48E36E}" destId="{F328E5BD-FB07-4D8C-ACE5-E785759E809E}" srcOrd="0" destOrd="0" presId="urn:microsoft.com/office/officeart/2008/layout/VerticalCurvedList#1"/>
    <dgm:cxn modelId="{8FD003ED-B7A9-4E5B-9010-D8707C28247C}" type="presOf" srcId="{7CF3DEED-269F-4401-B7B1-EC246C387590}" destId="{111AC524-F784-4D5D-8B6E-9AE6361B6171}" srcOrd="0" destOrd="0" presId="urn:microsoft.com/office/officeart/2008/layout/VerticalCurvedList#1"/>
    <dgm:cxn modelId="{2ACAF3C3-6946-4D0F-A008-6F7EE44BC8BB}" type="presParOf" srcId="{F0F7D3F4-4E45-48D7-A477-638ACBDAFF9B}" destId="{FF1B7396-A8CB-43A7-8ADC-C90F1EAF6F38}" srcOrd="0" destOrd="0" presId="urn:microsoft.com/office/officeart/2008/layout/VerticalCurvedList#1"/>
    <dgm:cxn modelId="{65ACBFFC-1ACC-4B4C-A6D2-978C7F46A383}" type="presParOf" srcId="{FF1B7396-A8CB-43A7-8ADC-C90F1EAF6F38}" destId="{35BF13F2-1543-40B1-8220-4BB779288EC6}" srcOrd="0" destOrd="0" presId="urn:microsoft.com/office/officeart/2008/layout/VerticalCurvedList#1"/>
    <dgm:cxn modelId="{6120531D-4A62-4504-A181-25AB59FBE458}" type="presParOf" srcId="{35BF13F2-1543-40B1-8220-4BB779288EC6}" destId="{28B5E089-5057-4658-9767-79580DE14CC9}" srcOrd="0" destOrd="0" presId="urn:microsoft.com/office/officeart/2008/layout/VerticalCurvedList#1"/>
    <dgm:cxn modelId="{F5919D41-FC46-4C48-8545-F9D6C196296A}" type="presParOf" srcId="{35BF13F2-1543-40B1-8220-4BB779288EC6}" destId="{7D9B4FF5-0203-4788-9A2A-5AF28AAB238F}" srcOrd="1" destOrd="0" presId="urn:microsoft.com/office/officeart/2008/layout/VerticalCurvedList#1"/>
    <dgm:cxn modelId="{3CFDE728-9872-4BDE-A45F-955DF44818D7}" type="presParOf" srcId="{35BF13F2-1543-40B1-8220-4BB779288EC6}" destId="{8AAF9258-5AC3-43C2-889E-57AE043C3553}" srcOrd="2" destOrd="0" presId="urn:microsoft.com/office/officeart/2008/layout/VerticalCurvedList#1"/>
    <dgm:cxn modelId="{61DC58FE-E872-478F-A0B1-E977A73BD282}" type="presParOf" srcId="{35BF13F2-1543-40B1-8220-4BB779288EC6}" destId="{720029FB-0BA6-4A8F-8C4E-C1AE6D7907DD}" srcOrd="3" destOrd="0" presId="urn:microsoft.com/office/officeart/2008/layout/VerticalCurvedList#1"/>
    <dgm:cxn modelId="{38C3ABEC-C6FD-49ED-A9C4-F169A21FEB71}" type="presParOf" srcId="{FF1B7396-A8CB-43A7-8ADC-C90F1EAF6F38}" destId="{F328E5BD-FB07-4D8C-ACE5-E785759E809E}" srcOrd="1" destOrd="0" presId="urn:microsoft.com/office/officeart/2008/layout/VerticalCurvedList#1"/>
    <dgm:cxn modelId="{12DE3570-BE4C-4A4E-82AE-4DFABA084363}" type="presParOf" srcId="{FF1B7396-A8CB-43A7-8ADC-C90F1EAF6F38}" destId="{C0134AB0-B769-4C93-81B2-545A554FAAB1}" srcOrd="2" destOrd="0" presId="urn:microsoft.com/office/officeart/2008/layout/VerticalCurvedList#1"/>
    <dgm:cxn modelId="{CA3BD131-2739-4C57-A3E7-26E3B6903E52}" type="presParOf" srcId="{C0134AB0-B769-4C93-81B2-545A554FAAB1}" destId="{D15E413C-CC63-42C2-AA51-8A2C01A0A968}" srcOrd="0" destOrd="0" presId="urn:microsoft.com/office/officeart/2008/layout/VerticalCurvedList#1"/>
    <dgm:cxn modelId="{BA88D5CF-C801-48B8-96EC-69DD8B9B2897}" type="presParOf" srcId="{FF1B7396-A8CB-43A7-8ADC-C90F1EAF6F38}" destId="{D2603588-6229-40B9-9C0C-3E0B5D615155}" srcOrd="3" destOrd="0" presId="urn:microsoft.com/office/officeart/2008/layout/VerticalCurvedList#1"/>
    <dgm:cxn modelId="{07A05092-E5AD-49F5-8E52-27C7A32D93A3}" type="presParOf" srcId="{FF1B7396-A8CB-43A7-8ADC-C90F1EAF6F38}" destId="{0CC09E84-5127-452B-BA7F-8E4CB0EC52BF}" srcOrd="4" destOrd="0" presId="urn:microsoft.com/office/officeart/2008/layout/VerticalCurvedList#1"/>
    <dgm:cxn modelId="{F918A5A1-9451-4F7B-BF62-202B440C9695}" type="presParOf" srcId="{0CC09E84-5127-452B-BA7F-8E4CB0EC52BF}" destId="{9114EC67-CAB9-498A-9F0A-4317804B08D2}" srcOrd="0" destOrd="0" presId="urn:microsoft.com/office/officeart/2008/layout/VerticalCurvedList#1"/>
    <dgm:cxn modelId="{22E933F4-0F9C-4D92-8463-9C2199FEE9EF}" type="presParOf" srcId="{FF1B7396-A8CB-43A7-8ADC-C90F1EAF6F38}" destId="{111AC524-F784-4D5D-8B6E-9AE6361B6171}" srcOrd="5" destOrd="0" presId="urn:microsoft.com/office/officeart/2008/layout/VerticalCurvedList#1"/>
    <dgm:cxn modelId="{CA26C9C8-AAD4-4A4D-B4E4-93CC35E7337A}" type="presParOf" srcId="{FF1B7396-A8CB-43A7-8ADC-C90F1EAF6F38}" destId="{8A749942-8947-43C0-AEB6-99C9DDBE3120}" srcOrd="6" destOrd="0" presId="urn:microsoft.com/office/officeart/2008/layout/VerticalCurvedList#1"/>
    <dgm:cxn modelId="{CEB17259-F514-4A5A-B3B0-96659EC7452B}" type="presParOf" srcId="{8A749942-8947-43C0-AEB6-99C9DDBE3120}" destId="{2223379F-CA71-4E62-BCBB-01F4DE951834}" srcOrd="0" destOrd="0" presId="urn:microsoft.com/office/officeart/2008/layout/VerticalCurvedList#1"/>
    <dgm:cxn modelId="{61576265-3155-4170-8827-24C8E39A0709}" type="presParOf" srcId="{FF1B7396-A8CB-43A7-8ADC-C90F1EAF6F38}" destId="{53B69E37-F71F-4709-A94A-A2B8FE385919}" srcOrd="7" destOrd="0" presId="urn:microsoft.com/office/officeart/2008/layout/VerticalCurvedList#1"/>
    <dgm:cxn modelId="{1CF220BF-7620-46A1-A0DC-66D3C47BCBD5}" type="presParOf" srcId="{FF1B7396-A8CB-43A7-8ADC-C90F1EAF6F38}" destId="{E9F48B04-9A22-443A-AC4F-31A0D271E16C}" srcOrd="8" destOrd="0" presId="urn:microsoft.com/office/officeart/2008/layout/VerticalCurvedList#1"/>
    <dgm:cxn modelId="{36192EDE-F5DD-4A9E-93F9-136C097F6A0B}" type="presParOf" srcId="{E9F48B04-9A22-443A-AC4F-31A0D271E16C}" destId="{8700D2DE-6C91-4B7C-B8BB-F0E5F12C7958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B4FF5-0203-4788-9A2A-5AF28AAB238F}">
      <dsp:nvSpPr>
        <dsp:cNvPr id="0" name=""/>
        <dsp:cNvSpPr/>
      </dsp:nvSpPr>
      <dsp:spPr>
        <a:xfrm>
          <a:off x="-606516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8E5BD-FB07-4D8C-ACE5-E785759E809E}">
      <dsp:nvSpPr>
        <dsp:cNvPr id="0" name=""/>
        <dsp:cNvSpPr/>
      </dsp:nvSpPr>
      <dsp:spPr>
        <a:xfrm>
          <a:off x="672323" y="416587"/>
          <a:ext cx="7720313" cy="833607"/>
        </a:xfrm>
        <a:prstGeom prst="rect">
          <a:avLst/>
        </a:prstGeom>
        <a:solidFill>
          <a:srgbClr val="0076B4"/>
        </a:solidFill>
        <a:ln w="12700" cap="flat" cmpd="sng" algn="ctr">
          <a:solidFill>
            <a:srgbClr val="0076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 根据所得项目可填写的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任职受雇从业类型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决定</a:t>
          </a:r>
        </a:p>
      </dsp:txBody>
      <dsp:txXfrm>
        <a:off x="672323" y="416587"/>
        <a:ext cx="7720313" cy="833607"/>
      </dsp:txXfrm>
    </dsp:sp>
    <dsp:sp modelId="{D15E413C-CC63-42C2-AA51-8A2C01A0A968}">
      <dsp:nvSpPr>
        <dsp:cNvPr id="0" name=""/>
        <dsp:cNvSpPr/>
      </dsp:nvSpPr>
      <dsp:spPr>
        <a:xfrm>
          <a:off x="14763" y="175830"/>
          <a:ext cx="1315120" cy="1315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03588-6229-40B9-9C0C-3E0B5D615155}">
      <dsp:nvSpPr>
        <dsp:cNvPr id="0" name=""/>
        <dsp:cNvSpPr/>
      </dsp:nvSpPr>
      <dsp:spPr>
        <a:xfrm>
          <a:off x="1150250" y="1667215"/>
          <a:ext cx="7242386" cy="833607"/>
        </a:xfrm>
        <a:prstGeom prst="rect">
          <a:avLst/>
        </a:prstGeom>
        <a:solidFill>
          <a:srgbClr val="0076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ea typeface="微软雅黑" panose="020B0503020204020204" pitchFamily="34" charset="-122"/>
            </a:rPr>
            <a:t>     </a:t>
          </a:r>
          <a:r>
            <a:rPr lang="en-US" altLang="zh-CN" sz="1800" kern="1200" dirty="0">
              <a:ea typeface="微软雅黑" panose="020B0503020204020204" pitchFamily="34" charset="-122"/>
            </a:rPr>
            <a:t>【</a:t>
          </a:r>
          <a:r>
            <a:rPr lang="zh-CN" altLang="en-US" sz="1800" kern="1200" dirty="0">
              <a:ea typeface="微软雅黑" panose="020B0503020204020204" pitchFamily="34" charset="-122"/>
            </a:rPr>
            <a:t>任职受雇从业类型</a:t>
          </a:r>
          <a:r>
            <a:rPr lang="en-US" altLang="zh-CN" sz="1800" kern="1200" dirty="0">
              <a:ea typeface="微软雅黑" panose="020B0503020204020204" pitchFamily="34" charset="-122"/>
            </a:rPr>
            <a:t>】</a:t>
          </a:r>
          <a:r>
            <a:rPr lang="zh-CN" altLang="en-US" sz="1800" kern="1200" dirty="0">
              <a:ea typeface="微软雅黑" panose="020B0503020204020204" pitchFamily="34" charset="-122"/>
            </a:rPr>
            <a:t>为其他可填写的所得，不限定离职日期</a:t>
          </a:r>
          <a:endParaRPr lang="zh-CN" altLang="en-US" sz="1800" kern="1200" dirty="0"/>
        </a:p>
      </dsp:txBody>
      <dsp:txXfrm>
        <a:off x="1150250" y="1667215"/>
        <a:ext cx="7242386" cy="833607"/>
      </dsp:txXfrm>
    </dsp:sp>
    <dsp:sp modelId="{9114EC67-CAB9-498A-9F0A-4317804B08D2}">
      <dsp:nvSpPr>
        <dsp:cNvPr id="0" name=""/>
        <dsp:cNvSpPr/>
      </dsp:nvSpPr>
      <dsp:spPr>
        <a:xfrm>
          <a:off x="492689" y="1426459"/>
          <a:ext cx="1315120" cy="1315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AC524-F784-4D5D-8B6E-9AE6361B6171}">
      <dsp:nvSpPr>
        <dsp:cNvPr id="0" name=""/>
        <dsp:cNvSpPr/>
      </dsp:nvSpPr>
      <dsp:spPr>
        <a:xfrm>
          <a:off x="1150250" y="2917843"/>
          <a:ext cx="7242386" cy="833607"/>
        </a:xfrm>
        <a:prstGeom prst="rect">
          <a:avLst/>
        </a:prstGeom>
        <a:solidFill>
          <a:srgbClr val="0076B4"/>
        </a:solidFill>
        <a:ln w="12700" cap="flat" cmpd="sng" algn="ctr">
          <a:solidFill>
            <a:srgbClr val="0076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ea typeface="微软雅黑" panose="020B0503020204020204" pitchFamily="34" charset="-122"/>
            </a:rPr>
            <a:t>     </a:t>
          </a:r>
          <a:r>
            <a:rPr lang="en-US" altLang="zh-CN" sz="1800" kern="1200" dirty="0">
              <a:ea typeface="微软雅黑" panose="020B0503020204020204" pitchFamily="34" charset="-122"/>
            </a:rPr>
            <a:t>【</a:t>
          </a:r>
          <a:r>
            <a:rPr lang="zh-CN" altLang="en-US" sz="1800" kern="1200" dirty="0">
              <a:ea typeface="微软雅黑" panose="020B0503020204020204" pitchFamily="34" charset="-122"/>
            </a:rPr>
            <a:t>任职受雇从业类型</a:t>
          </a:r>
          <a:r>
            <a:rPr lang="en-US" altLang="zh-CN" sz="1800" kern="1200" dirty="0">
              <a:ea typeface="微软雅黑" panose="020B0503020204020204" pitchFamily="34" charset="-122"/>
            </a:rPr>
            <a:t>】</a:t>
          </a:r>
          <a:r>
            <a:rPr lang="zh-CN" altLang="en-US" sz="1800" kern="1200" dirty="0">
              <a:ea typeface="微软雅黑" panose="020B0503020204020204" pitchFamily="34" charset="-122"/>
            </a:rPr>
            <a:t>为其他可填写的所得，不限定入职日期</a:t>
          </a:r>
          <a:endParaRPr lang="zh-CN" altLang="en-US" sz="1800" kern="1200" dirty="0"/>
        </a:p>
      </dsp:txBody>
      <dsp:txXfrm>
        <a:off x="1150250" y="2917843"/>
        <a:ext cx="7242386" cy="833607"/>
      </dsp:txXfrm>
    </dsp:sp>
    <dsp:sp modelId="{2223379F-CA71-4E62-BCBB-01F4DE951834}">
      <dsp:nvSpPr>
        <dsp:cNvPr id="0" name=""/>
        <dsp:cNvSpPr/>
      </dsp:nvSpPr>
      <dsp:spPr>
        <a:xfrm>
          <a:off x="492689" y="2677087"/>
          <a:ext cx="1315120" cy="1315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9E37-F71F-4709-A94A-A2B8FE385919}">
      <dsp:nvSpPr>
        <dsp:cNvPr id="0" name=""/>
        <dsp:cNvSpPr/>
      </dsp:nvSpPr>
      <dsp:spPr>
        <a:xfrm>
          <a:off x="672323" y="4168472"/>
          <a:ext cx="7720313" cy="833607"/>
        </a:xfrm>
        <a:prstGeom prst="rect">
          <a:avLst/>
        </a:prstGeom>
        <a:solidFill>
          <a:srgbClr val="0076B4"/>
        </a:solidFill>
        <a:ln w="12700" cap="flat" cmpd="sng" algn="ctr">
          <a:solidFill>
            <a:srgbClr val="0076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 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非居民所得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证件类型不能为 “居民身份证”</a:t>
          </a:r>
        </a:p>
      </dsp:txBody>
      <dsp:txXfrm>
        <a:off x="672323" y="4168472"/>
        <a:ext cx="7720313" cy="833607"/>
      </dsp:txXfrm>
    </dsp:sp>
    <dsp:sp modelId="{8700D2DE-6C91-4B7C-B8BB-F0E5F12C7958}">
      <dsp:nvSpPr>
        <dsp:cNvPr id="0" name=""/>
        <dsp:cNvSpPr/>
      </dsp:nvSpPr>
      <dsp:spPr>
        <a:xfrm>
          <a:off x="14763" y="3927715"/>
          <a:ext cx="1315120" cy="1315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0CC56CDC-FA87-4CB8-9AD2-A016EF07ACC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21637FE-071C-4767-975F-11D8AB269DB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64B0-A063-4C94-BB37-B694C5DFF4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64B0-A063-4C94-BB37-B694C5DFF4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预估时长：</a:t>
            </a:r>
            <a:endParaRPr lang="en-US" altLang="zh-CN" dirty="0"/>
          </a:p>
          <a:p>
            <a:r>
              <a:rPr lang="zh-CN" altLang="en-US" dirty="0"/>
              <a:t>授课方式：陈述讲解</a:t>
            </a:r>
            <a:r>
              <a:rPr lang="en-US" altLang="zh-CN" dirty="0"/>
              <a:t>/</a:t>
            </a:r>
            <a:r>
              <a:rPr lang="zh-CN" altLang="en-US" dirty="0"/>
              <a:t>案例导入</a:t>
            </a:r>
            <a:r>
              <a:rPr lang="en-US" altLang="zh-CN" dirty="0"/>
              <a:t>/</a:t>
            </a:r>
            <a:r>
              <a:rPr lang="zh-CN" altLang="en-US" dirty="0"/>
              <a:t>技能练习</a:t>
            </a:r>
            <a:r>
              <a:rPr lang="en-US" altLang="zh-CN" dirty="0"/>
              <a:t>/</a:t>
            </a:r>
            <a:r>
              <a:rPr lang="zh-CN" altLang="en-US" dirty="0"/>
              <a:t>互动问答</a:t>
            </a:r>
            <a:endParaRPr lang="en-US" altLang="zh-CN" dirty="0"/>
          </a:p>
          <a:p>
            <a:r>
              <a:rPr lang="zh-CN" altLang="en-US" dirty="0"/>
              <a:t>授课流程：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baseline="0" dirty="0"/>
              <a:t>4</a:t>
            </a:r>
            <a:r>
              <a:rPr lang="zh-CN" altLang="en-US" baseline="0" dirty="0"/>
              <a:t>步：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C013A-8AE0-4EA9-B5CA-D8DF58000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365554"/>
            <a:ext cx="613064" cy="537517"/>
            <a:chOff x="-135082" y="1416246"/>
            <a:chExt cx="613064" cy="537517"/>
          </a:xfrm>
          <a:solidFill>
            <a:schemeClr val="accent5">
              <a:lumMod val="5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-135082" y="1416246"/>
              <a:ext cx="457199" cy="537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0" i="0" dirty="0">
                <a:ea typeface="Songti SC 常规体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63682" y="1416246"/>
              <a:ext cx="114300" cy="537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0" i="0" dirty="0">
                <a:ea typeface="Songti SC 常规体" charset="-122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03" y="294864"/>
            <a:ext cx="452625" cy="57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941" y="294864"/>
            <a:ext cx="452625" cy="576069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23978" y="294864"/>
            <a:ext cx="103361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23978" y="870933"/>
            <a:ext cx="103361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，文本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921951" y="3976215"/>
            <a:ext cx="6348095" cy="1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96" tIns="43296" rIns="86596" bIns="43296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5600"/>
              </a:lnSpc>
            </a:pP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自然人电子税务局</a:t>
            </a:r>
            <a:r>
              <a:rPr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WEB端扣缴功能</a:t>
            </a:r>
            <a:endParaRPr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5600"/>
              </a:lnSpc>
            </a:pP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扣缴申报业务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差异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90600" y="5760933"/>
            <a:ext cx="9982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7" b="17540"/>
          <a:stretch>
            <a:fillRect/>
          </a:stretch>
        </p:blipFill>
        <p:spPr>
          <a:xfrm>
            <a:off x="-67517" y="0"/>
            <a:ext cx="12327033" cy="3339843"/>
          </a:xfrm>
          <a:prstGeom prst="flowChartManualOperation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88015" y="2410505"/>
            <a:ext cx="1415969" cy="1415969"/>
            <a:chOff x="5262623" y="2925164"/>
            <a:chExt cx="1415969" cy="1415969"/>
          </a:xfrm>
        </p:grpSpPr>
        <p:sp>
          <p:nvSpPr>
            <p:cNvPr id="2" name="椭圆 1"/>
            <p:cNvSpPr/>
            <p:nvPr/>
          </p:nvSpPr>
          <p:spPr>
            <a:xfrm>
              <a:off x="5262623" y="2925164"/>
              <a:ext cx="1415969" cy="1415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007" y="3290020"/>
              <a:ext cx="539200" cy="6862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340" y="3049905"/>
            <a:ext cx="1119251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证件类型为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居民身份证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的，如果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人员姓名为一个汉字或存在字母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证件号码不符合公安赋码规则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税务局端存在验证通过建档信息的，则可直接添加（验证不通过或其他个人证件不能添加）。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18400" y="1465200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人员添加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8400" y="4471175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400" y="4471175"/>
            <a:ext cx="19476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信息更新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0800" y="2188800"/>
            <a:ext cx="111704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针对不符合公安赋码规则、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或其他不能添加但已在税务局端建档的人员（如其他个人证件），</a:t>
            </a:r>
            <a:r>
              <a:rPr lang="zh-CN" altLang="en-US" dirty="0">
                <a:ea typeface="微软雅黑" panose="020B0503020204020204" pitchFamily="34" charset="-122"/>
              </a:rPr>
              <a:t>提供单独的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人员添加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功能。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467" y="5900415"/>
            <a:ext cx="1072508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直接获取税务局端的人员信息，</a:t>
            </a:r>
            <a:r>
              <a:rPr lang="zh-CN" dirty="0">
                <a:ea typeface="微软雅黑" panose="020B0503020204020204" pitchFamily="34" charset="-122"/>
              </a:rPr>
              <a:t>无需手动更新人员信息。</a:t>
            </a:r>
            <a:endParaRPr lang="zh-CN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200" y="5032375"/>
            <a:ext cx="11170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由于数据存储在办税人员电脑上，针对需要更新档案号和证件信息的纳税人提供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信息更新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功能更新本地人员信息。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659130" y="5001895"/>
            <a:ext cx="1087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如果关联业务导入未完成、或申报表税款计算未完成，则人员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按钮不可用。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8400" y="1465200"/>
            <a:ext cx="19020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关联业务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 title="累计专项附加扣除"/>
          <p:cNvSpPr txBox="1"/>
          <p:nvPr/>
        </p:nvSpPr>
        <p:spPr>
          <a:xfrm>
            <a:off x="461645" y="2019935"/>
            <a:ext cx="1106868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定义：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与人员信息相关联的，人员信息修改后，会对其造成影响的业务。如：任职受雇从业日期修改后，会对正常工资薪金所得业务税款计算时的累计减除费用、累计专项附加扣除造成影响。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774" y="3005608"/>
            <a:ext cx="1067866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税款计算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645" y="4123690"/>
            <a:ext cx="110686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专项附加扣除、正常工资薪金所得、劳务报酬（保险营销员、证券经纪人、其他连续劳务）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867" y="3382021"/>
            <a:ext cx="105624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对税款计算有影响的字段（任职受雇从业日期、离职日期等）修改后，需要重新进行税款计算。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8" grpId="0"/>
      <p:bldP spid="8" grpId="1"/>
      <p:bldP spid="6" grpId="0"/>
      <p:bldP spid="6" grpId="1"/>
      <p:bldP spid="10" grpId="0"/>
      <p:bldP spid="10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088" y="1447760"/>
            <a:ext cx="12014522" cy="4311878"/>
            <a:chOff x="-29438" y="1447760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29438" y="1447760"/>
              <a:ext cx="11748304" cy="4311878"/>
              <a:chOff x="63945" y="932658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0136" y="1065946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3945" y="932658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400175"/>
            <a:ext cx="11496675" cy="405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3032" y="2096647"/>
            <a:ext cx="1087220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扣缴客户端：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查询客户端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本地保存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的专项附加扣除信息。（客户端提供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下载更新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功能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，下载纳税人报送到税务局端的专项附加扣除信息。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3032" y="2954899"/>
            <a:ext cx="10735048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自动从税务局端查询纳税人采集的专项附加扣除信息。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8974" y="4013671"/>
            <a:ext cx="574795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人员范围：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任职受雇从业类型为雇员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离职日期为空或大于等于当前扣除年度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入职日期小于或等于当前扣除年度的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纳税人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2415" y="3559810"/>
            <a:ext cx="7591425" cy="32099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8400" y="1465200"/>
            <a:ext cx="1946146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160" y="2410460"/>
            <a:ext cx="99542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可添加客户端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本地保存</a:t>
            </a: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且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人员状态为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正常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、任职受雇从业类型为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雇员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的纳税人。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8160" y="2959100"/>
            <a:ext cx="825944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可添加扣缴单位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报送成功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过、且符合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人员范围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条件的纳税人。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400" y="2095200"/>
            <a:ext cx="110705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dirty="0">
                <a:ea typeface="微软雅黑" panose="020B0503020204020204" pitchFamily="34" charset="-122"/>
              </a:rPr>
              <a:t>专项附加扣除采集后，先保存在本地，再手动点击【报送】按钮报送到税务局端</a:t>
            </a:r>
            <a:r>
              <a:rPr lang="zh-CN" dirty="0">
                <a:ea typeface="微软雅黑" panose="020B0503020204020204" pitchFamily="34" charset="-122"/>
              </a:rPr>
              <a:t>。</a:t>
            </a:r>
            <a:endParaRPr lang="zh-CN" dirty="0"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18400" y="1465200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保存和报送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2400" y="2678430"/>
            <a:ext cx="100958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dirty="0">
                <a:ea typeface="微软雅黑" panose="020B0503020204020204" pitchFamily="34" charset="-122"/>
              </a:rPr>
              <a:t>专项附加扣除采集后，点击【报送】按钮报送到税务局端。</a:t>
            </a:r>
            <a:r>
              <a:rPr lang="en-US" altLang="zh-CN" dirty="0">
                <a:solidFill>
                  <a:schemeClr val="accent6"/>
                </a:solidFill>
                <a:ea typeface="微软雅黑" panose="020B0503020204020204" pitchFamily="34" charset="-122"/>
              </a:rPr>
              <a:t>   </a:t>
            </a:r>
            <a:endParaRPr lang="zh-CN" altLang="en-US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9130" y="5074920"/>
            <a:ext cx="1087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如果关联业务导入未完成，申报表税款计算未完成，则专项附加扣除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迁入上年数据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按钮不可用。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8400" y="3378455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400" y="3378455"/>
            <a:ext cx="19020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关联业务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774" y="4057168"/>
            <a:ext cx="1067866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无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774" y="4649658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人员信息采集、正常工资薪金所得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9" grpId="0"/>
      <p:bldP spid="6" grpId="0" bldLvl="0" animBg="1"/>
      <p:bldP spid="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723" y="1565870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27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880745"/>
            <a:ext cx="11525250" cy="50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1774" y="3496099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527" y="3512931"/>
            <a:ext cx="194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已申报数据查看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774" y="4153011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申报成功后，各所得界面支持进入查看本地申报成功后的数据。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774" y="4621432"/>
            <a:ext cx="10358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申报成功后，各所得界面将锁定无法进入。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8400" y="1465200"/>
            <a:ext cx="19483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限售股所得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9526" y="2186526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支持限售股所得申报。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9526" y="2820891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暂不支持限售股所得申报。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0" grpId="0"/>
      <p:bldP spid="10" grpId="1"/>
      <p:bldP spid="5" grpId="0" bldLvl="0" animBg="1"/>
      <p:bldP spid="6" grpId="0"/>
      <p:bldP spid="5" grpId="1" animBg="1"/>
      <p:bldP spid="6" grpId="1"/>
      <p:bldP spid="8" grpId="0"/>
      <p:bldP spid="8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723" y="1469985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73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885" y="1521939"/>
            <a:ext cx="9228571" cy="50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70" y="1597133"/>
            <a:ext cx="8561905" cy="5066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73" y="1935468"/>
            <a:ext cx="8542857" cy="43904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1433195"/>
            <a:ext cx="11296650" cy="399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160" y="2410460"/>
            <a:ext cx="99542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可添加客户端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本地保存</a:t>
            </a: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且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人员状态为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正常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、任职受雇从业类型为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雇员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的纳税人。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8160" y="2959100"/>
            <a:ext cx="597344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可添加扣缴单位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报送成功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过的纳税人。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7" y="1379995"/>
            <a:ext cx="8311896" cy="51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/>
      <p:bldP spid="10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409" y="3743107"/>
            <a:ext cx="1069324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下拉列表人员范围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任职受雇类型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雇员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离职日期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为空或大于等于（税款所属月份</a:t>
            </a:r>
            <a:r>
              <a:rPr lang="en-US" altLang="zh-CN" dirty="0">
                <a:ea typeface="微软雅黑" panose="020B0503020204020204" pitchFamily="34" charset="-122"/>
              </a:rPr>
              <a:t>-1</a:t>
            </a:r>
            <a:r>
              <a:rPr lang="zh-CN" altLang="en-US" dirty="0">
                <a:ea typeface="微软雅黑" panose="020B0503020204020204" pitchFamily="34" charset="-122"/>
              </a:rPr>
              <a:t>）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入职日期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小于等于（税款所属月份）的人员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160" y="2410460"/>
            <a:ext cx="99542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可添加客户端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本地保存</a:t>
            </a: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且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人员状态为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正常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、任职受雇从业类型为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雇员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的纳税人。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8160" y="2959100"/>
            <a:ext cx="597344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可添加扣缴单位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报送成功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过的纳税人。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610" y="1121234"/>
            <a:ext cx="2675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rgbClr val="007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人员范围规则</a:t>
            </a:r>
            <a:endParaRPr lang="zh-CN" altLang="en-US" sz="2400" b="1" dirty="0">
              <a:solidFill>
                <a:srgbClr val="0076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280" y="181356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任职受雇类型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6280" y="2846271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离职日期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图示 16"/>
          <p:cNvGraphicFramePr/>
          <p:nvPr/>
        </p:nvGraphicFramePr>
        <p:xfrm>
          <a:off x="1279093" y="1501778"/>
          <a:ext cx="8407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矩形 20"/>
          <p:cNvSpPr/>
          <p:nvPr/>
        </p:nvSpPr>
        <p:spPr>
          <a:xfrm>
            <a:off x="2054108" y="3317850"/>
            <a:ext cx="6890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离职日期</a:t>
            </a:r>
            <a:endParaRPr lang="en-US" altLang="zh-CN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8061" y="4580587"/>
            <a:ext cx="703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入职日期</a:t>
            </a:r>
            <a:endParaRPr lang="en-US" altLang="zh-CN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89146" y="5843324"/>
            <a:ext cx="620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证件类型</a:t>
            </a:r>
            <a:endParaRPr lang="en-US" altLang="zh-CN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24112" y="206738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任职受雇</a:t>
            </a:r>
            <a:endParaRPr lang="en-US" altLang="zh-CN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从业类型</a:t>
            </a:r>
            <a:endParaRPr lang="en-US" altLang="zh-CN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130" y="3343275"/>
            <a:ext cx="8248650" cy="325755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专项附加扣除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774" y="2011680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专项附加扣除额度是根据</a:t>
            </a:r>
            <a:r>
              <a:rPr lang="zh-CN" altLang="zh-CN" dirty="0">
                <a:solidFill>
                  <a:srgbClr val="FF0000"/>
                </a:solidFill>
                <a:ea typeface="微软雅黑" panose="020B0503020204020204" pitchFamily="34" charset="-122"/>
              </a:rPr>
              <a:t>本地</a:t>
            </a:r>
            <a:r>
              <a:rPr lang="zh-CN" altLang="zh-CN" dirty="0">
                <a:ea typeface="微软雅黑" panose="020B0503020204020204" pitchFamily="34" charset="-122"/>
              </a:rPr>
              <a:t>的专项附加扣除计算得出。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774" y="2598650"/>
            <a:ext cx="10358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专项附加扣除额度</a:t>
            </a:r>
            <a:r>
              <a:rPr lang="zh-CN" altLang="en-US" dirty="0">
                <a:ea typeface="微软雅黑" panose="020B0503020204020204" pitchFamily="34" charset="-122"/>
              </a:rPr>
              <a:t>是通过服务端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自动计算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得出。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821" y="4549308"/>
            <a:ext cx="49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导入时如未填写专项附加扣除，则自动计算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0730" y="3140075"/>
            <a:ext cx="4064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支持修改（往期更正时不可修改）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0730" y="3813175"/>
            <a:ext cx="543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往期更正时，自动计算按钮不可用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/>
      <p:bldP spid="17" grpId="1"/>
      <p:bldP spid="20" grpId="0"/>
      <p:bldP spid="20" grpId="1"/>
      <p:bldP spid="21" grpId="0"/>
      <p:bldP spid="21" grpId="1"/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税款计算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3112" y="1921092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分为“收入填写”和“税款计算”两个步骤，先填写收入和扣除，再从税务局端获取往期信息，完成累计算税。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3221" y="2944315"/>
            <a:ext cx="103586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“收入填写”和“税款计算”</a:t>
            </a:r>
            <a:r>
              <a:rPr lang="zh-CN" altLang="en-US" dirty="0">
                <a:ea typeface="微软雅黑" panose="020B0503020204020204" pitchFamily="34" charset="-122"/>
              </a:rPr>
              <a:t>在同一环节，</a:t>
            </a:r>
            <a:r>
              <a:rPr lang="zh-CN" altLang="zh-CN" dirty="0">
                <a:ea typeface="微软雅黑" panose="020B0503020204020204" pitchFamily="34" charset="-122"/>
              </a:rPr>
              <a:t>填写收入后，手动点击</a:t>
            </a:r>
            <a:r>
              <a:rPr lang="zh-CN" altLang="en-US" dirty="0">
                <a:ea typeface="微软雅黑" panose="020B0503020204020204" pitchFamily="34" charset="-122"/>
              </a:rPr>
              <a:t>按钮</a:t>
            </a:r>
            <a:r>
              <a:rPr lang="zh-CN" altLang="zh-CN" dirty="0">
                <a:ea typeface="微软雅黑" panose="020B0503020204020204" pitchFamily="34" charset="-122"/>
              </a:rPr>
              <a:t>调用后台服务计算应补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zh-CN" dirty="0">
                <a:ea typeface="微软雅黑" panose="020B0503020204020204" pitchFamily="34" charset="-122"/>
              </a:rPr>
              <a:t>退税额。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0485" y="2540000"/>
            <a:ext cx="8067675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税款计算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9556" y="4514936"/>
            <a:ext cx="63170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计算减除费用——获取往期数据——计算税款。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1129" y="4020384"/>
            <a:ext cx="550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先</a:t>
            </a:r>
            <a:r>
              <a:rPr lang="zh-CN" altLang="zh-CN" dirty="0">
                <a:ea typeface="微软雅黑" panose="020B0503020204020204" pitchFamily="34" charset="-122"/>
              </a:rPr>
              <a:t>进行规则校验，校验通过后，才允许继续计算。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9556" y="5043269"/>
            <a:ext cx="9235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导入、重新算税、复制上月数据、生成零工资（生成零报酬）后都会进行税款计算。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69555" y="5566224"/>
            <a:ext cx="100022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算税人数超过系统配置上限时，系统后台税款计算的</a:t>
            </a:r>
            <a:r>
              <a:rPr lang="zh-CN" altLang="zh-CN" dirty="0">
                <a:ea typeface="微软雅黑" panose="020B0503020204020204" pitchFamily="34" charset="-122"/>
              </a:rPr>
              <a:t>时间不能准确预计。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3112" y="1921092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分为“收入填写”和“税款计算”两个步骤，先填写收入和扣除，再从税务局端获取往期信息，完成累计算税。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3221" y="2944315"/>
            <a:ext cx="103586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“收入填写”和“税款计算”</a:t>
            </a:r>
            <a:r>
              <a:rPr lang="zh-CN" altLang="en-US" dirty="0">
                <a:ea typeface="微软雅黑" panose="020B0503020204020204" pitchFamily="34" charset="-122"/>
              </a:rPr>
              <a:t>在同一环节，</a:t>
            </a:r>
            <a:r>
              <a:rPr lang="zh-CN" altLang="zh-CN" dirty="0">
                <a:ea typeface="微软雅黑" panose="020B0503020204020204" pitchFamily="34" charset="-122"/>
              </a:rPr>
              <a:t>填写收入后，手动点击</a:t>
            </a:r>
            <a:r>
              <a:rPr lang="zh-CN" altLang="en-US" dirty="0">
                <a:ea typeface="微软雅黑" panose="020B0503020204020204" pitchFamily="34" charset="-122"/>
              </a:rPr>
              <a:t>按钮</a:t>
            </a:r>
            <a:r>
              <a:rPr lang="zh-CN" altLang="zh-CN" dirty="0">
                <a:ea typeface="微软雅黑" panose="020B0503020204020204" pitchFamily="34" charset="-122"/>
              </a:rPr>
              <a:t>调用后台服务计算应补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zh-CN" dirty="0">
                <a:ea typeface="微软雅黑" panose="020B0503020204020204" pitchFamily="34" charset="-122"/>
              </a:rPr>
              <a:t>退税额。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9556" y="5989695"/>
            <a:ext cx="1032222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未进行【税款计算】，点击【保存】按钮时，先调用【税款计算】功能为纳税人进行税款计算，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税款计算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成功后才可保存。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3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重新算税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3112" y="1921092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可在税款计算环节点击【重新计税】重新计算税款，默认更新往期数据和累计减除费用（往期更正时可选择不更新累计减除费用）。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3221" y="2944315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dirty="0">
                <a:ea typeface="微软雅黑" panose="020B0503020204020204" pitchFamily="34" charset="-122"/>
              </a:rPr>
              <a:t>提供单独的重新算税功能。</a:t>
            </a:r>
            <a:endParaRPr 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3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重新算税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3720" y="2492141"/>
            <a:ext cx="6600000" cy="43428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3112" y="1921092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可在税款计算环节点击【重新计税】重新计算税款，默认更新往期数据和累计减除费用（往期更正时可选择不更新累计减除费用）。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3221" y="2842715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dirty="0">
                <a:ea typeface="微软雅黑" panose="020B0503020204020204" pitchFamily="34" charset="-122"/>
              </a:rPr>
              <a:t>提供单独的重新算税功能。</a:t>
            </a:r>
            <a:endParaRPr lang="zh-CN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234" y="5566739"/>
            <a:ext cx="6432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往期更正时，更新累计专项附加扣除额不可选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645" y="4228465"/>
            <a:ext cx="820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计算专项附加扣除</a:t>
            </a:r>
            <a:r>
              <a:rPr lang="en-US" altLang="zh-CN" dirty="0">
                <a:ea typeface="微软雅黑" panose="020B0503020204020204" pitchFamily="34" charset="-122"/>
              </a:rPr>
              <a:t>—</a:t>
            </a:r>
            <a:r>
              <a:rPr lang="zh-CN" altLang="zh-CN" dirty="0">
                <a:ea typeface="微软雅黑" panose="020B0503020204020204" pitchFamily="34" charset="-122"/>
              </a:rPr>
              <a:t>计算减除费用—获取往期数据—计算税款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190" y="3724910"/>
            <a:ext cx="106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支持选择人员和全部人员重新算税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774" y="5052196"/>
            <a:ext cx="37328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默认更新往期数据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639" y="1379185"/>
            <a:ext cx="4219048" cy="463809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8400" y="1465200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645" y="2389505"/>
            <a:ext cx="7381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支持“在线登录”和“离线登录”两种模式，离线登录时，不需要具备互联网条件</a:t>
            </a:r>
            <a:r>
              <a:rPr lang="zh-CN" altLang="en-US" dirty="0">
                <a:ea typeface="微软雅黑" panose="020B0503020204020204" pitchFamily="34" charset="-122"/>
              </a:rPr>
              <a:t>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43846" y="5554881"/>
            <a:ext cx="944880" cy="2223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1645" y="3295015"/>
            <a:ext cx="7380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支持“实名登录</a:t>
            </a:r>
            <a:r>
              <a:rPr lang="en-US" altLang="zh-CN" dirty="0">
                <a:ea typeface="微软雅黑" panose="020B0503020204020204" pitchFamily="34" charset="-122"/>
              </a:rPr>
              <a:t>+</a:t>
            </a:r>
            <a:r>
              <a:rPr lang="zh-CN" altLang="zh-CN" dirty="0">
                <a:ea typeface="微软雅黑" panose="020B0503020204020204" pitchFamily="34" charset="-122"/>
              </a:rPr>
              <a:t>办税授权”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ea typeface="微软雅黑" panose="020B0503020204020204" pitchFamily="34" charset="-122"/>
              </a:rPr>
              <a:t>“实名登录</a:t>
            </a:r>
            <a:r>
              <a:rPr lang="en-US" altLang="zh-CN" dirty="0">
                <a:ea typeface="微软雅黑" panose="020B0503020204020204" pitchFamily="34" charset="-122"/>
              </a:rPr>
              <a:t>+</a:t>
            </a:r>
            <a:r>
              <a:rPr lang="zh-CN" altLang="zh-CN" dirty="0">
                <a:ea typeface="微软雅黑" panose="020B0503020204020204" pitchFamily="34" charset="-122"/>
              </a:rPr>
              <a:t>申报密码”</a:t>
            </a:r>
            <a:r>
              <a:rPr lang="zh-CN" altLang="en-US" dirty="0">
                <a:ea typeface="微软雅黑" panose="020B0503020204020204" pitchFamily="34" charset="-122"/>
              </a:rPr>
              <a:t>和“</a:t>
            </a:r>
            <a:r>
              <a:rPr lang="zh-CN" altLang="zh-CN" dirty="0">
                <a:ea typeface="微软雅黑" panose="020B0503020204020204" pitchFamily="34" charset="-122"/>
              </a:rPr>
              <a:t>申报密码</a:t>
            </a:r>
            <a:r>
              <a:rPr lang="zh-CN" altLang="en-US" dirty="0">
                <a:ea typeface="微软雅黑" panose="020B0503020204020204" pitchFamily="34" charset="-122"/>
              </a:rPr>
              <a:t>”三</a:t>
            </a:r>
            <a:r>
              <a:rPr lang="zh-CN" altLang="zh-CN" dirty="0">
                <a:ea typeface="微软雅黑" panose="020B0503020204020204" pitchFamily="34" charset="-122"/>
              </a:rPr>
              <a:t>种</a:t>
            </a:r>
            <a:r>
              <a:rPr lang="zh-CN" altLang="en-US" dirty="0">
                <a:ea typeface="微软雅黑" panose="020B0503020204020204" pitchFamily="34" charset="-122"/>
              </a:rPr>
              <a:t>登录方式。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795" y="2079625"/>
            <a:ext cx="241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 animBg="1"/>
      <p:bldP spid="18" grpId="1" animBg="1"/>
      <p:bldP spid="8" grpId="0"/>
      <p:bldP spid="8" grpId="1"/>
      <p:bldP spid="19" grpId="0"/>
      <p:bldP spid="1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624162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400" y="1465200"/>
            <a:ext cx="18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生成零工资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228" y="4101347"/>
            <a:ext cx="10729391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可为符合以下条件的纳税人生成零工资。</a:t>
            </a:r>
            <a:endParaRPr lang="zh-CN" altLang="zh-CN" sz="2400" dirty="0"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任职受雇从业类型为雇员</a:t>
            </a:r>
            <a:endParaRPr lang="zh-CN" altLang="zh-CN" sz="2400" dirty="0"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离职日期月份为空或大于等于（税款所属月份</a:t>
            </a:r>
            <a:r>
              <a:rPr lang="en-US" altLang="zh-CN" dirty="0">
                <a:ea typeface="微软雅黑" panose="020B0503020204020204" pitchFamily="34" charset="-122"/>
              </a:rPr>
              <a:t>-1</a:t>
            </a:r>
            <a:r>
              <a:rPr lang="zh-CN" altLang="zh-CN" dirty="0">
                <a:ea typeface="微软雅黑" panose="020B0503020204020204" pitchFamily="34" charset="-122"/>
              </a:rPr>
              <a:t>）</a:t>
            </a:r>
            <a:endParaRPr lang="zh-CN" altLang="zh-CN" sz="2400" dirty="0"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入职月份小于等于（税款所属月份）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当前属期未填写收入信息的人员</a:t>
            </a:r>
            <a:endParaRPr lang="zh-CN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717" y="1861402"/>
            <a:ext cx="10678666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可为符合以下条件的纳税人生成零工资。</a:t>
            </a:r>
            <a:endParaRPr lang="zh-CN" altLang="zh-CN" b="1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人员状态为正常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【任职受雇从业类型】为雇员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【任职受雇从业日期】小于系统月份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当前属期未填写收入的信息的人员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复制上月数据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280" y="3624162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625" y="3765550"/>
            <a:ext cx="1134173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可为符合以下条件的纳税人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复制上月数据（有人员填写了报表数据，则功能不可用）。</a:t>
            </a:r>
            <a:endParaRPr lang="zh-CN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  <a:sym typeface="+mn-ea"/>
              </a:rPr>
              <a:t>【任职受雇类型】为【雇员】</a:t>
            </a:r>
            <a:endParaRPr lang="zh-CN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  <a:sym typeface="+mn-ea"/>
              </a:rPr>
              <a:t>【离职日期】为空或大于等于（税款所属月份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-1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）</a:t>
            </a:r>
            <a:endParaRPr lang="zh-CN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ea typeface="微软雅黑" panose="020B0503020204020204" pitchFamily="34" charset="-122"/>
                <a:sym typeface="+mn-ea"/>
              </a:rPr>
              <a:t>【入职日期】小于等于税款所属月份</a:t>
            </a:r>
            <a:endParaRPr lang="zh-CN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717" y="2051267"/>
            <a:ext cx="1067866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可为符合以下条件的纳税人复制上月数据。</a:t>
            </a:r>
            <a:endParaRPr lang="zh-CN" altLang="zh-CN" b="1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人员状态为“正常”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【任职受雇从业类型】为“雇员”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83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全员全额校验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774" y="3870326"/>
            <a:ext cx="10082036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zh-CN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全员全额人员范围。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证件类型为“居民身份证”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  <a:sym typeface="+mn-ea"/>
              </a:rPr>
              <a:t>【任职受雇从业类型】为“雇员”</a:t>
            </a:r>
            <a:r>
              <a:rPr lang="zh-CN" dirty="0"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保险营销员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证券经纪人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离职日期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为空或大于等于（税款所属月份）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入职日期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小于等于（税款所属月份</a:t>
            </a:r>
            <a:r>
              <a:rPr lang="en-US" altLang="zh-CN" dirty="0">
                <a:ea typeface="微软雅黑" panose="020B0503020204020204" pitchFamily="34" charset="-122"/>
              </a:rPr>
              <a:t>-1</a:t>
            </a:r>
            <a:r>
              <a:rPr lang="zh-CN" altLang="en-US" dirty="0">
                <a:ea typeface="微软雅黑" panose="020B0503020204020204" pitchFamily="34" charset="-122"/>
              </a:rPr>
              <a:t>）的人员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717" y="2051267"/>
            <a:ext cx="10678666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全员全额人员范围。</a:t>
            </a:r>
            <a:endParaRPr lang="zh-CN" altLang="zh-CN" b="1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人员状态为“正常”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dirty="0">
                <a:ea typeface="微软雅黑" panose="020B0503020204020204" pitchFamily="34" charset="-122"/>
              </a:rPr>
              <a:t>证件类型为</a:t>
            </a:r>
            <a:r>
              <a:rPr lang="en-US" altLang="zh-CN" dirty="0"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ea typeface="微软雅黑" panose="020B0503020204020204" pitchFamily="34" charset="-122"/>
              </a:rPr>
              <a:t>居民身份证</a:t>
            </a:r>
            <a:r>
              <a:rPr lang="en-US" altLang="zh-CN" dirty="0">
                <a:ea typeface="微软雅黑" panose="020B0503020204020204" pitchFamily="34" charset="-122"/>
              </a:rPr>
              <a:t>”</a:t>
            </a:r>
            <a:endParaRPr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dirty="0">
                <a:ea typeface="微软雅黑" panose="020B0503020204020204" pitchFamily="34" charset="-122"/>
              </a:rPr>
              <a:t>【任职受雇从业类型】为“雇员”</a:t>
            </a:r>
            <a:r>
              <a:rPr lang="zh-CN" dirty="0"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ea typeface="微软雅黑" panose="020B0503020204020204" pitchFamily="34" charset="-122"/>
              </a:rPr>
              <a:t>保险营销员</a:t>
            </a:r>
            <a:r>
              <a:rPr lang="en-US" altLang="zh-CN" dirty="0"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ea typeface="微软雅黑" panose="020B0503020204020204" pitchFamily="34" charset="-122"/>
              </a:rPr>
              <a:t>证券经纪人</a:t>
            </a:r>
            <a:r>
              <a:rPr lang="en-US" altLang="zh-CN" dirty="0">
                <a:ea typeface="微软雅黑" panose="020B0503020204020204" pitchFamily="34" charset="-122"/>
              </a:rPr>
              <a:t>”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822" y="4992727"/>
            <a:ext cx="1012663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如果税款计算</a:t>
            </a:r>
            <a:r>
              <a:rPr lang="zh-CN" altLang="en-US" dirty="0">
                <a:ea typeface="微软雅黑" panose="020B0503020204020204" pitchFamily="34" charset="-122"/>
              </a:rPr>
              <a:t>完成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但关联业务导入未完成，则列表界面的</a:t>
            </a:r>
            <a:r>
              <a:rPr lang="en-US" altLang="zh-CN" dirty="0"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ea typeface="微软雅黑" panose="020B0503020204020204" pitchFamily="34" charset="-122"/>
              </a:rPr>
              <a:t>添加、</a:t>
            </a:r>
            <a:r>
              <a:rPr lang="zh-CN" altLang="en-US" dirty="0">
                <a:ea typeface="微软雅黑" panose="020B0503020204020204" pitchFamily="34" charset="-122"/>
              </a:rPr>
              <a:t>导入</a:t>
            </a:r>
            <a:r>
              <a:rPr lang="zh-CN" altLang="zh-CN" dirty="0">
                <a:ea typeface="微软雅黑" panose="020B0503020204020204" pitchFamily="34" charset="-122"/>
              </a:rPr>
              <a:t>、重新算税、生成零工资、复制上月数据、</a:t>
            </a:r>
            <a:r>
              <a:rPr lang="zh-CN" altLang="en-US" dirty="0">
                <a:ea typeface="微软雅黑" panose="020B0503020204020204" pitchFamily="34" charset="-122"/>
              </a:rPr>
              <a:t>自动计算、税款计算、</a:t>
            </a:r>
            <a:r>
              <a:rPr lang="zh-CN" altLang="zh-CN" dirty="0">
                <a:ea typeface="微软雅黑" panose="020B0503020204020204" pitchFamily="34" charset="-122"/>
              </a:rPr>
              <a:t>保存</a:t>
            </a:r>
            <a:r>
              <a:rPr lang="en-US" altLang="zh-CN" dirty="0"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ea typeface="微软雅黑" panose="020B0503020204020204" pitchFamily="34" charset="-122"/>
              </a:rPr>
              <a:t>按钮</a:t>
            </a:r>
            <a:r>
              <a:rPr lang="zh-CN" altLang="en-US" dirty="0">
                <a:ea typeface="微软雅黑" panose="020B0503020204020204" pitchFamily="34" charset="-122"/>
              </a:rPr>
              <a:t>不可用。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400" y="1465200"/>
            <a:ext cx="17953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关联业务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105" y="4227830"/>
            <a:ext cx="10871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如果税款计算未完成，则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正常工资薪金列表界面不可访问。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774" y="2114703"/>
            <a:ext cx="1067866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扣缴客户端</a:t>
            </a: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税款计算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774" y="3349813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正常工资薪金所得：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税款计算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人员信息采集、专项附加扣除</a:t>
            </a:r>
            <a:endParaRPr lang="zh-CN" altLang="en-US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975" y="2536825"/>
            <a:ext cx="43548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报表修改后，需要重新进行税款计算。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8" grpId="1"/>
      <p:bldP spid="14" grpId="0"/>
      <p:bldP spid="14" grpId="1"/>
      <p:bldP spid="6" grpId="0"/>
      <p:bldP spid="6" grpId="1"/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850" y="5518785"/>
            <a:ext cx="11006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如果税款计算</a:t>
            </a:r>
            <a:r>
              <a:rPr lang="zh-CN" altLang="en-US" dirty="0">
                <a:ea typeface="微软雅黑" panose="020B0503020204020204" pitchFamily="34" charset="-122"/>
              </a:rPr>
              <a:t>完成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但关联业务导入未完成，则该所得项目列表界面的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添加、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导入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、删除、清空数据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、税款计算、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保存按钮</a:t>
            </a:r>
            <a:r>
              <a:rPr lang="zh-CN" altLang="en-US" dirty="0">
                <a:ea typeface="微软雅黑" panose="020B0503020204020204" pitchFamily="34" charset="-122"/>
              </a:rPr>
              <a:t>不可用。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400" y="1465200"/>
            <a:ext cx="17953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关联业务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105" y="4855845"/>
            <a:ext cx="10871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如果税款计算未完成，则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该所得项目列表界面不可访问。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774" y="2166808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劳务报酬（保险营销员、证券经纪人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、其它连续劳务）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税款计算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人员信息采集</a:t>
            </a:r>
            <a:endParaRPr lang="zh-CN" altLang="en-US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2409" y="4443918"/>
            <a:ext cx="1035862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其他所得项目：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税款计算</a:t>
            </a:r>
            <a:endParaRPr lang="zh-CN" altLang="en-US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167" y="3542387"/>
            <a:ext cx="1012663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zh-CN" dirty="0">
                <a:ea typeface="微软雅黑" panose="020B0503020204020204" pitchFamily="34" charset="-122"/>
              </a:rPr>
              <a:t>如果税款计算</a:t>
            </a:r>
            <a:r>
              <a:rPr lang="zh-CN" altLang="en-US" dirty="0">
                <a:ea typeface="微软雅黑" panose="020B0503020204020204" pitchFamily="34" charset="-122"/>
              </a:rPr>
              <a:t>完成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但关联业务导入未完成，则列表界面的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添加、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导入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、重新算税、生成零报酬、</a:t>
            </a:r>
            <a:r>
              <a:rPr lang="zh-CN" altLang="en-US" dirty="0">
                <a:ea typeface="微软雅黑" panose="020B0503020204020204" pitchFamily="34" charset="-122"/>
                <a:sym typeface="+mn-ea"/>
              </a:rPr>
              <a:t>税款计算、</a:t>
            </a:r>
            <a:r>
              <a:rPr lang="zh-CN" altLang="zh-CN" dirty="0">
                <a:ea typeface="微软雅黑" panose="020B0503020204020204" pitchFamily="34" charset="-122"/>
                <a:sym typeface="+mn-ea"/>
              </a:rPr>
              <a:t>保存按钮</a:t>
            </a:r>
            <a:r>
              <a:rPr lang="zh-CN" altLang="en-US" dirty="0">
                <a:ea typeface="微软雅黑" panose="020B0503020204020204" pitchFamily="34" charset="-122"/>
              </a:rPr>
              <a:t>不可用。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2450" y="2850515"/>
            <a:ext cx="10871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如果税款计算未完成，则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该所得项目列表界面不可访问。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8" grpId="1"/>
      <p:bldP spid="17" grpId="0"/>
      <p:bldP spid="17" grpId="1"/>
      <p:bldP spid="10" grpId="0"/>
      <p:bldP spid="10" grpId="1"/>
      <p:bldP spid="6" grpId="0"/>
      <p:bldP spid="6" grpId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088" y="1456015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73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051" y="1584235"/>
            <a:ext cx="7010949" cy="34128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16280" y="4251960"/>
            <a:ext cx="1584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922" y="2287400"/>
            <a:ext cx="106786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可查询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</a:rPr>
              <a:t>其他渠道</a:t>
            </a:r>
            <a:r>
              <a:rPr lang="zh-CN" altLang="en-US" dirty="0">
                <a:ea typeface="微软雅黑" panose="020B0503020204020204" pitchFamily="34" charset="-122"/>
              </a:rPr>
              <a:t>扣缴申报记录的欠税信息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6348" y="3454159"/>
            <a:ext cx="106786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</a:rPr>
              <a:t>批量缴税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774" y="3986666"/>
            <a:ext cx="106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调用自然人电子税务局公共缴款功能缴税（同委托申报）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0922" y="2860143"/>
            <a:ext cx="106786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可查询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</a:rPr>
              <a:t>已开票未缴税</a:t>
            </a:r>
            <a:r>
              <a:rPr lang="zh-CN" altLang="en-US" dirty="0">
                <a:ea typeface="微软雅黑" panose="020B0503020204020204" pitchFamily="34" charset="-122"/>
              </a:rPr>
              <a:t>的欠税信息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1774" y="4524627"/>
            <a:ext cx="106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支持企业三方协议、银行端查询缴税、银联缴税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  <p:bldP spid="32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723" y="1450300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27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3289" y="2210033"/>
            <a:ext cx="10072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支持查询其他渠道申报、缴税的记录</a:t>
            </a:r>
            <a:endParaRPr lang="zh-CN" altLang="en-US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906" y="2620309"/>
            <a:ext cx="10072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查询实时数据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680" y="3246301"/>
            <a:ext cx="8752381" cy="28952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18160" y="1464945"/>
            <a:ext cx="2141220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160" y="1464945"/>
            <a:ext cx="215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单位申报记录查询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518160" y="1464945"/>
            <a:ext cx="2141220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160" y="1464945"/>
            <a:ext cx="215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个人扣缴明细查询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6762" y="1119114"/>
            <a:ext cx="8695238" cy="474285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1774" y="5861971"/>
            <a:ext cx="103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查询实时数据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773" y="2920925"/>
            <a:ext cx="10693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ea typeface="微软雅黑" panose="020B0503020204020204" pitchFamily="34" charset="-122"/>
              </a:rPr>
              <a:t>人员范围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任职受雇类型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雇员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离职日期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为空或大于等于（税款所属月份</a:t>
            </a:r>
            <a:r>
              <a:rPr lang="en-US" altLang="zh-CN" dirty="0">
                <a:ea typeface="微软雅黑" panose="020B0503020204020204" pitchFamily="34" charset="-122"/>
              </a:rPr>
              <a:t>-1</a:t>
            </a:r>
            <a:r>
              <a:rPr lang="zh-CN" altLang="en-US" dirty="0">
                <a:ea typeface="微软雅黑" panose="020B0503020204020204" pitchFamily="34" charset="-122"/>
              </a:rPr>
              <a:t>）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入职日期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小于等于（税款所属月份）的人员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61774" y="4922520"/>
            <a:ext cx="535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只支持“在线登录”</a:t>
            </a:r>
            <a:r>
              <a:rPr lang="zh-CN" altLang="en-US" dirty="0">
                <a:ea typeface="微软雅黑" panose="020B0503020204020204" pitchFamily="34" charset="-122"/>
              </a:rPr>
              <a:t>的模式。</a:t>
            </a:r>
            <a:r>
              <a:rPr lang="zh-CN" altLang="zh-CN" dirty="0">
                <a:ea typeface="微软雅黑" panose="020B0503020204020204" pitchFamily="34" charset="-122"/>
              </a:rPr>
              <a:t>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774" y="5455920"/>
            <a:ext cx="535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只支持“实名登录</a:t>
            </a:r>
            <a:r>
              <a:rPr lang="en-US" altLang="zh-CN" dirty="0">
                <a:ea typeface="微软雅黑" panose="020B0503020204020204" pitchFamily="34" charset="-122"/>
              </a:rPr>
              <a:t>+</a:t>
            </a:r>
            <a:r>
              <a:rPr lang="zh-CN" altLang="zh-CN" dirty="0">
                <a:ea typeface="微软雅黑" panose="020B0503020204020204" pitchFamily="34" charset="-122"/>
              </a:rPr>
              <a:t>办税授权”的登录方式。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728" y="1740270"/>
            <a:ext cx="4238095" cy="39142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8400" y="1465200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795" y="2079625"/>
            <a:ext cx="241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扣缴客户端：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87375" y="4382770"/>
            <a:ext cx="241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1645" y="2389505"/>
            <a:ext cx="7381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支持“在线登录”和“离线登录”两种模式，离线登录时，不需要具备互联网条件</a:t>
            </a:r>
            <a:r>
              <a:rPr lang="zh-CN" altLang="en-US" dirty="0">
                <a:ea typeface="微软雅黑" panose="020B0503020204020204" pitchFamily="34" charset="-122"/>
              </a:rPr>
              <a:t>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1645" y="3295015"/>
            <a:ext cx="7380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ea typeface="微软雅黑" panose="020B0503020204020204" pitchFamily="34" charset="-122"/>
              </a:rPr>
              <a:t>支持“实名登录</a:t>
            </a:r>
            <a:r>
              <a:rPr lang="en-US" altLang="zh-CN" dirty="0">
                <a:ea typeface="微软雅黑" panose="020B0503020204020204" pitchFamily="34" charset="-122"/>
              </a:rPr>
              <a:t>+</a:t>
            </a:r>
            <a:r>
              <a:rPr lang="zh-CN" altLang="zh-CN" dirty="0">
                <a:ea typeface="微软雅黑" panose="020B0503020204020204" pitchFamily="34" charset="-122"/>
              </a:rPr>
              <a:t>办税授权”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ea typeface="微软雅黑" panose="020B0503020204020204" pitchFamily="34" charset="-122"/>
              </a:rPr>
              <a:t>“实名登录</a:t>
            </a:r>
            <a:r>
              <a:rPr lang="en-US" altLang="zh-CN" dirty="0">
                <a:ea typeface="微软雅黑" panose="020B0503020204020204" pitchFamily="34" charset="-122"/>
              </a:rPr>
              <a:t>+</a:t>
            </a:r>
            <a:r>
              <a:rPr lang="zh-CN" altLang="zh-CN" dirty="0">
                <a:ea typeface="微软雅黑" panose="020B0503020204020204" pitchFamily="34" charset="-122"/>
              </a:rPr>
              <a:t>申报密码”</a:t>
            </a:r>
            <a:r>
              <a:rPr lang="zh-CN" altLang="en-US" dirty="0">
                <a:ea typeface="微软雅黑" panose="020B0503020204020204" pitchFamily="34" charset="-122"/>
              </a:rPr>
              <a:t>和“</a:t>
            </a:r>
            <a:r>
              <a:rPr lang="zh-CN" altLang="zh-CN" dirty="0">
                <a:ea typeface="微软雅黑" panose="020B0503020204020204" pitchFamily="34" charset="-122"/>
              </a:rPr>
              <a:t>申报密码</a:t>
            </a:r>
            <a:r>
              <a:rPr lang="zh-CN" altLang="en-US" dirty="0">
                <a:ea typeface="微软雅黑" panose="020B0503020204020204" pitchFamily="34" charset="-122"/>
              </a:rPr>
              <a:t>”三</a:t>
            </a:r>
            <a:r>
              <a:rPr lang="zh-CN" altLang="zh-CN" dirty="0">
                <a:ea typeface="微软雅黑" panose="020B0503020204020204" pitchFamily="34" charset="-122"/>
              </a:rPr>
              <a:t>种</a:t>
            </a:r>
            <a:r>
              <a:rPr lang="zh-CN" altLang="en-US" dirty="0">
                <a:ea typeface="微软雅黑" panose="020B0503020204020204" pitchFamily="34" charset="-122"/>
              </a:rPr>
              <a:t>登录方式。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162" y="3951435"/>
            <a:ext cx="8304762" cy="28857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3289" y="1885097"/>
            <a:ext cx="10072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查询其他渠道申报、缴税的记录</a:t>
            </a:r>
            <a:endParaRPr lang="zh-CN" altLang="en-US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906" y="2364157"/>
            <a:ext cx="10072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按照缴款日期进行查询、缴款日期起止必须为同一年度</a:t>
            </a:r>
            <a:endParaRPr lang="en-US" altLang="zh-CN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289" y="3344232"/>
            <a:ext cx="10072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支持开具完税证明（单笔开具）</a:t>
            </a:r>
            <a:endParaRPr lang="zh-CN" altLang="en-US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289" y="2838450"/>
            <a:ext cx="10072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同一笔电子税票号按照申报序号、税款所属月份、报表类型、税款种类进行拆分</a:t>
            </a:r>
            <a:endParaRPr lang="zh-CN" altLang="en-US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18160" y="1464945"/>
            <a:ext cx="2141220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160" y="1464945"/>
            <a:ext cx="215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缴款记录查询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723" y="1455380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27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8400" y="1465200"/>
            <a:ext cx="183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774" y="2183306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数据</a:t>
            </a:r>
            <a:r>
              <a:rPr lang="zh-CN" altLang="en-US" dirty="0">
                <a:ea typeface="微软雅黑" panose="020B0503020204020204" pitchFamily="34" charset="-122"/>
              </a:rPr>
              <a:t>存储</a:t>
            </a:r>
            <a:r>
              <a:rPr lang="zh-CN" altLang="zh-CN" dirty="0">
                <a:ea typeface="微软雅黑" panose="020B0503020204020204" pitchFamily="34" charset="-122"/>
              </a:rPr>
              <a:t>在办税人员电脑上。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1774" y="2697894"/>
            <a:ext cx="10358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扣缴功能数据存储在税务局端。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1774" y="3761860"/>
            <a:ext cx="183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分部门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61774" y="3499056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2734" y="3529536"/>
            <a:ext cx="180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人员选择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1774" y="4169616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表单填写时（如申报表、专项附加扣除信息采集表等），可下拉选择所有本地正常状态的人员，</a:t>
            </a:r>
            <a:r>
              <a:rPr lang="zh-CN" altLang="en-US" dirty="0">
                <a:ea typeface="微软雅黑" panose="020B0503020204020204" pitchFamily="34" charset="-122"/>
              </a:rPr>
              <a:t>且支持</a:t>
            </a:r>
            <a:r>
              <a:rPr lang="zh-CN" altLang="zh-CN" dirty="0">
                <a:ea typeface="微软雅黑" panose="020B0503020204020204" pitchFamily="34" charset="-122"/>
              </a:rPr>
              <a:t>模糊查询。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1774" y="5105507"/>
            <a:ext cx="105262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无法显示该扣缴单位报送过的所有</a:t>
            </a:r>
            <a:r>
              <a:rPr lang="en-US" altLang="zh-CN" dirty="0">
                <a:ea typeface="微软雅黑" panose="020B0503020204020204" pitchFamily="34" charset="-122"/>
              </a:rPr>
              <a:t>A</a:t>
            </a:r>
            <a:r>
              <a:rPr lang="zh-CN" altLang="zh-CN" dirty="0">
                <a:ea typeface="微软雅黑" panose="020B0503020204020204" pitchFamily="34" charset="-122"/>
              </a:rPr>
              <a:t>表人员供选择，只能列出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固定数量（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dirty="0">
                <a:ea typeface="微软雅黑" panose="020B0503020204020204" pitchFamily="34" charset="-122"/>
              </a:rPr>
              <a:t>的人员，超过该数量或其他状态的人员，可输入人员</a:t>
            </a:r>
            <a:r>
              <a:rPr lang="zh-CN" altLang="en-US" dirty="0">
                <a:ea typeface="微软雅黑" panose="020B0503020204020204" pitchFamily="34" charset="-122"/>
              </a:rPr>
              <a:t>信息</a:t>
            </a:r>
            <a:r>
              <a:rPr lang="zh-CN" altLang="zh-CN" dirty="0">
                <a:ea typeface="微软雅黑" panose="020B0503020204020204" pitchFamily="34" charset="-122"/>
              </a:rPr>
              <a:t>进行精准查询。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5" grpId="0"/>
      <p:bldP spid="18" grpId="0" animBg="1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219" y="2944916"/>
            <a:ext cx="7514286" cy="432380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8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435" y="2098675"/>
            <a:ext cx="108629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</a:t>
            </a:r>
            <a:r>
              <a:rPr lang="zh-CN" altLang="zh-CN" dirty="0">
                <a:ea typeface="微软雅黑" panose="020B0503020204020204" pitchFamily="34" charset="-122"/>
              </a:rPr>
              <a:t>：可以实时、快速的将数据导入到系统中，且对模版内容的格式要求较低，</a:t>
            </a: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zh-CN" dirty="0">
                <a:ea typeface="微软雅黑" panose="020B0503020204020204" pitchFamily="34" charset="-122"/>
              </a:rPr>
              <a:t>自定义匹配列。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7232" y="3032636"/>
            <a:ext cx="11058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扣缴功能需要先上传文件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然后等待系统解析导入</a:t>
            </a:r>
            <a:r>
              <a:rPr lang="zh-CN" altLang="zh-CN" dirty="0">
                <a:ea typeface="微软雅黑" panose="020B0503020204020204" pitchFamily="34" charset="-122"/>
              </a:rPr>
              <a:t>，导入完成时间不能准确预计</a:t>
            </a:r>
            <a:r>
              <a:rPr lang="zh-CN" altLang="en-US" dirty="0">
                <a:ea typeface="微软雅黑" panose="020B0503020204020204" pitchFamily="34" charset="-122"/>
              </a:rPr>
              <a:t>，不支持</a:t>
            </a:r>
            <a:r>
              <a:rPr lang="zh-CN" altLang="zh-CN" dirty="0">
                <a:ea typeface="微软雅黑" panose="020B0503020204020204" pitchFamily="34" charset="-122"/>
              </a:rPr>
              <a:t>自定义匹配列。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08" y="2315143"/>
            <a:ext cx="7619048" cy="454285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8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61774" y="4136954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4278" y="4167434"/>
            <a:ext cx="18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数据导出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278" y="4886595"/>
            <a:ext cx="10824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zh-CN" dirty="0">
                <a:ea typeface="微软雅黑" panose="020B0503020204020204" pitchFamily="34" charset="-122"/>
              </a:rPr>
              <a:t>可以实时、快速的导出系统中已有的数据。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1068" y="5244450"/>
            <a:ext cx="892037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出于数据安全角度考虑，</a:t>
            </a:r>
            <a:r>
              <a:rPr lang="en-US" altLang="zh-CN" dirty="0"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ea typeface="微软雅黑" panose="020B0503020204020204" pitchFamily="34" charset="-122"/>
              </a:rPr>
              <a:t>端扣缴功能不支持导出。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435" y="2098675"/>
            <a:ext cx="108629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</a:t>
            </a:r>
            <a:r>
              <a:rPr lang="zh-CN" altLang="zh-CN" dirty="0">
                <a:ea typeface="微软雅黑" panose="020B0503020204020204" pitchFamily="34" charset="-122"/>
              </a:rPr>
              <a:t>：可以实时、快速的将数据导入到系统中，且对模版内容的格式要求较低，</a:t>
            </a: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zh-CN" dirty="0">
                <a:ea typeface="微软雅黑" panose="020B0503020204020204" pitchFamily="34" charset="-122"/>
              </a:rPr>
              <a:t>自定义匹配列。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232" y="3032636"/>
            <a:ext cx="11058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扣缴功能需要先上传文件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然后等待系统解析导入</a:t>
            </a:r>
            <a:r>
              <a:rPr lang="zh-CN" altLang="zh-CN" dirty="0">
                <a:ea typeface="微软雅黑" panose="020B0503020204020204" pitchFamily="34" charset="-122"/>
              </a:rPr>
              <a:t>，导入完成时间不能准确预计</a:t>
            </a:r>
            <a:r>
              <a:rPr lang="zh-CN" altLang="en-US" dirty="0">
                <a:ea typeface="微软雅黑" panose="020B0503020204020204" pitchFamily="34" charset="-122"/>
              </a:rPr>
              <a:t>，不支持</a:t>
            </a:r>
            <a:r>
              <a:rPr lang="zh-CN" altLang="zh-CN" dirty="0">
                <a:ea typeface="微软雅黑" panose="020B0503020204020204" pitchFamily="34" charset="-122"/>
              </a:rPr>
              <a:t>自定义匹配列。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461774" y="4020398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1774" y="4050878"/>
            <a:ext cx="1946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分部门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774" y="2310409"/>
            <a:ext cx="103586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分页功能的每</a:t>
            </a:r>
            <a:r>
              <a:rPr lang="zh-CN" altLang="zh-CN" dirty="0">
                <a:ea typeface="微软雅黑" panose="020B0503020204020204" pitchFamily="34" charset="-122"/>
              </a:rPr>
              <a:t>页记录数</a:t>
            </a:r>
            <a:r>
              <a:rPr lang="zh-CN" altLang="en-US" dirty="0">
                <a:ea typeface="微软雅黑" panose="020B0503020204020204" pitchFamily="34" charset="-122"/>
              </a:rPr>
              <a:t>多达</a:t>
            </a:r>
            <a:r>
              <a:rPr lang="en-US" altLang="zh-CN" dirty="0">
                <a:ea typeface="微软雅黑" panose="020B0503020204020204" pitchFamily="34" charset="-122"/>
              </a:rPr>
              <a:t>1000</a:t>
            </a:r>
            <a:r>
              <a:rPr lang="zh-CN" altLang="en-US" dirty="0">
                <a:ea typeface="微软雅黑" panose="020B0503020204020204" pitchFamily="34" charset="-122"/>
              </a:rPr>
              <a:t>条</a:t>
            </a:r>
            <a:r>
              <a:rPr lang="zh-CN" altLang="zh-CN" dirty="0"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ea typeface="微软雅黑" panose="020B0503020204020204" pitchFamily="34" charset="-122"/>
              </a:rPr>
              <a:t>不影响</a:t>
            </a:r>
            <a:r>
              <a:rPr lang="zh-CN" altLang="zh-CN" dirty="0">
                <a:ea typeface="微软雅黑" panose="020B0503020204020204" pitchFamily="34" charset="-122"/>
              </a:rPr>
              <a:t>系统性能。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扣缴功能每页记录数不超过</a:t>
            </a:r>
            <a:r>
              <a:rPr lang="en-US" altLang="zh-CN" dirty="0">
                <a:ea typeface="微软雅黑" panose="020B0503020204020204" pitchFamily="34" charset="-122"/>
              </a:rPr>
              <a:t>50</a:t>
            </a:r>
            <a:r>
              <a:rPr lang="zh-CN" altLang="zh-CN" dirty="0">
                <a:ea typeface="微软雅黑" panose="020B0503020204020204" pitchFamily="34" charset="-122"/>
              </a:rPr>
              <a:t>条</a:t>
            </a:r>
            <a:r>
              <a:rPr lang="zh-CN" altLang="en-US" dirty="0"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ea typeface="微软雅黑" panose="020B0503020204020204" pitchFamily="34" charset="-122"/>
              </a:rPr>
              <a:t>对系统的性能有较大影响。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8400" y="1465200"/>
            <a:ext cx="18394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1774" y="4887004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针对</a:t>
            </a:r>
            <a:r>
              <a:rPr lang="zh-CN" altLang="zh-CN" dirty="0">
                <a:ea typeface="微软雅黑" panose="020B0503020204020204" pitchFamily="34" charset="-122"/>
              </a:rPr>
              <a:t>员工较多</a:t>
            </a:r>
            <a:r>
              <a:rPr lang="zh-CN" altLang="en-US" dirty="0">
                <a:ea typeface="微软雅黑" panose="020B0503020204020204" pitchFamily="34" charset="-122"/>
              </a:rPr>
              <a:t>的大企业</a:t>
            </a:r>
            <a:r>
              <a:rPr lang="zh-CN" altLang="zh-CN" dirty="0">
                <a:ea typeface="微软雅黑" panose="020B0503020204020204" pitchFamily="34" charset="-122"/>
              </a:rPr>
              <a:t>，扣缴客户端提供“分部门”功能。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</a:t>
            </a:r>
            <a:r>
              <a:rPr lang="zh-CN" altLang="zh-CN" dirty="0">
                <a:ea typeface="微软雅黑" panose="020B0503020204020204" pitchFamily="34" charset="-122"/>
              </a:rPr>
              <a:t>暂不支持分部门功能。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9" grpId="0" bldLvl="0" animBg="1"/>
      <p:bldP spid="20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61774" y="3203575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2734" y="3234055"/>
            <a:ext cx="1808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自定义排序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2734" y="3851442"/>
            <a:ext cx="106477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  <a:sym typeface="+mn-ea"/>
              </a:rPr>
              <a:t>扣缴客户端</a:t>
            </a:r>
            <a:r>
              <a:rPr lang="zh-CN" altLang="zh-CN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列表界面</a:t>
            </a: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zh-CN" dirty="0">
                <a:ea typeface="微软雅黑" panose="020B0503020204020204" pitchFamily="34" charset="-122"/>
              </a:rPr>
              <a:t>点击某列的列名，将该业务数据进行正排序或倒排序。</a:t>
            </a:r>
            <a:endParaRPr lang="zh-CN" altLang="zh-CN" dirty="0"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1774" y="4432963"/>
            <a:ext cx="10678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不能任意指定数据项进行排序和变更排序方式。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2098" y="2028037"/>
            <a:ext cx="92554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zh-CN" dirty="0">
                <a:ea typeface="微软雅黑" panose="020B0503020204020204" pitchFamily="34" charset="-122"/>
              </a:rPr>
              <a:t>选择多个人员进行数据项的批量修改。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8306" y="2546990"/>
            <a:ext cx="60084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扣缴功能</a:t>
            </a:r>
            <a:r>
              <a:rPr lang="zh-CN" altLang="zh-CN" dirty="0">
                <a:ea typeface="微软雅黑" panose="020B0503020204020204" pitchFamily="34" charset="-122"/>
              </a:rPr>
              <a:t>不支持“批量修改”功能。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18400" y="146520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400" y="1465200"/>
            <a:ext cx="189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批量修改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61774" y="5003040"/>
            <a:ext cx="1946146" cy="396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2097" y="5033520"/>
            <a:ext cx="1819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自定义显示列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5241" y="5544155"/>
            <a:ext cx="1023275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b="1" dirty="0">
                <a:ea typeface="微软雅黑" panose="020B0503020204020204" pitchFamily="34" charset="-122"/>
                <a:sym typeface="+mn-ea"/>
              </a:rPr>
              <a:t>扣缴客户端</a:t>
            </a:r>
            <a:r>
              <a:rPr lang="zh-CN" altLang="zh-CN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列表</a:t>
            </a:r>
            <a:r>
              <a:rPr lang="zh-CN" altLang="en-US" dirty="0">
                <a:ea typeface="微软雅黑" panose="020B0503020204020204" pitchFamily="34" charset="-122"/>
              </a:rPr>
              <a:t>支持</a:t>
            </a:r>
            <a:r>
              <a:rPr lang="zh-CN" altLang="zh-CN" dirty="0">
                <a:ea typeface="微软雅黑" panose="020B0503020204020204" pitchFamily="34" charset="-122"/>
              </a:rPr>
              <a:t>根据需要，设置列表</a:t>
            </a:r>
            <a:r>
              <a:rPr lang="zh-CN" altLang="en-US" dirty="0">
                <a:ea typeface="微软雅黑" panose="020B0503020204020204" pitchFamily="34" charset="-122"/>
              </a:rPr>
              <a:t>需要</a:t>
            </a:r>
            <a:r>
              <a:rPr lang="zh-CN" altLang="zh-CN" dirty="0">
                <a:ea typeface="微软雅黑" panose="020B0503020204020204" pitchFamily="34" charset="-122"/>
              </a:rPr>
              <a:t>显示</a:t>
            </a:r>
            <a:r>
              <a:rPr lang="zh-CN" altLang="en-US" dirty="0">
                <a:ea typeface="微软雅黑" panose="020B0503020204020204" pitchFamily="34" charset="-122"/>
              </a:rPr>
              <a:t>的数据项</a:t>
            </a:r>
            <a:r>
              <a:rPr lang="zh-CN" altLang="zh-CN" dirty="0">
                <a:ea typeface="微软雅黑" panose="020B0503020204020204" pitchFamily="34" charset="-122"/>
              </a:rPr>
              <a:t>，并指定</a:t>
            </a:r>
            <a:r>
              <a:rPr lang="zh-CN" altLang="en-US" dirty="0">
                <a:ea typeface="微软雅黑" panose="020B0503020204020204" pitchFamily="34" charset="-122"/>
              </a:rPr>
              <a:t>数据项的</a:t>
            </a:r>
            <a:r>
              <a:rPr lang="zh-CN" altLang="zh-CN" dirty="0">
                <a:ea typeface="微软雅黑" panose="020B0503020204020204" pitchFamily="34" charset="-122"/>
              </a:rPr>
              <a:t>先后顺序。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5241" y="6191780"/>
            <a:ext cx="1070519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dirty="0">
                <a:ea typeface="微软雅黑" panose="020B0503020204020204" pitchFamily="34" charset="-122"/>
              </a:rPr>
              <a:t>列表显示的</a:t>
            </a:r>
            <a:r>
              <a:rPr lang="zh-CN" altLang="en-US" dirty="0">
                <a:ea typeface="微软雅黑" panose="020B0503020204020204" pitchFamily="34" charset="-122"/>
              </a:rPr>
              <a:t>数据项是</a:t>
            </a:r>
            <a:r>
              <a:rPr lang="zh-CN" altLang="zh-CN" dirty="0">
                <a:ea typeface="微软雅黑" panose="020B0503020204020204" pitchFamily="34" charset="-122"/>
              </a:rPr>
              <a:t>固定的，不能自定义</a:t>
            </a:r>
            <a:r>
              <a:rPr lang="zh-CN" altLang="en-US" dirty="0">
                <a:ea typeface="微软雅黑" panose="020B0503020204020204" pitchFamily="34" charset="-122"/>
              </a:rPr>
              <a:t>设置</a:t>
            </a:r>
            <a:r>
              <a:rPr lang="zh-CN" altLang="zh-CN" dirty="0">
                <a:ea typeface="微软雅黑" panose="020B0503020204020204" pitchFamily="34" charset="-122"/>
              </a:rPr>
              <a:t>，且显示的数据项不能太多。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1" grpId="0"/>
      <p:bldP spid="22" grpId="0"/>
      <p:bldP spid="23" grpId="0"/>
      <p:bldP spid="26" grpId="0"/>
      <p:bldP spid="37" grpId="0" animBg="1"/>
      <p:bldP spid="38" grpId="0"/>
      <p:bldP spid="39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7" b="17540"/>
          <a:stretch>
            <a:fillRect/>
          </a:stretch>
        </p:blipFill>
        <p:spPr>
          <a:xfrm>
            <a:off x="-67517" y="0"/>
            <a:ext cx="12327033" cy="3339843"/>
          </a:xfrm>
          <a:prstGeom prst="flowChartManualOperation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88015" y="2410505"/>
            <a:ext cx="1415969" cy="1415969"/>
            <a:chOff x="5262623" y="2925164"/>
            <a:chExt cx="1415969" cy="1415969"/>
          </a:xfrm>
        </p:grpSpPr>
        <p:sp>
          <p:nvSpPr>
            <p:cNvPr id="2" name="椭圆 1"/>
            <p:cNvSpPr/>
            <p:nvPr/>
          </p:nvSpPr>
          <p:spPr>
            <a:xfrm>
              <a:off x="5262623" y="2925164"/>
              <a:ext cx="1415969" cy="1415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007" y="3290020"/>
              <a:ext cx="539200" cy="686255"/>
            </a:xfrm>
            <a:prstGeom prst="rect">
              <a:avLst/>
            </a:prstGeom>
          </p:spPr>
        </p:pic>
      </p:grpSp>
      <p:sp>
        <p:nvSpPr>
          <p:cNvPr id="35" name="PA-文本框 50"/>
          <p:cNvSpPr txBox="1"/>
          <p:nvPr>
            <p:custDataLst>
              <p:tags r:id="rId3"/>
            </p:custDataLst>
          </p:nvPr>
        </p:nvSpPr>
        <p:spPr>
          <a:xfrm>
            <a:off x="5209939" y="3785213"/>
            <a:ext cx="208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  谢！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8723" y="1469985"/>
            <a:ext cx="12014522" cy="4311878"/>
            <a:chOff x="-115747" y="1469985"/>
            <a:chExt cx="11748304" cy="4311878"/>
          </a:xfrm>
        </p:grpSpPr>
        <p:grpSp>
          <p:nvGrpSpPr>
            <p:cNvPr id="20" name="组合 19"/>
            <p:cNvGrpSpPr/>
            <p:nvPr/>
          </p:nvGrpSpPr>
          <p:grpSpPr>
            <a:xfrm>
              <a:off x="-115747" y="1469985"/>
              <a:ext cx="11748304" cy="4311878"/>
              <a:chOff x="0" y="949124"/>
              <a:chExt cx="8704162" cy="319461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5271" y="1082412"/>
                <a:ext cx="8533224" cy="2928394"/>
              </a:xfrm>
              <a:prstGeom prst="rect">
                <a:avLst/>
              </a:prstGeom>
              <a:solidFill>
                <a:srgbClr val="0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949124"/>
                <a:ext cx="8704162" cy="3194613"/>
              </a:xfrm>
              <a:prstGeom prst="rect">
                <a:avLst/>
              </a:prstGeom>
              <a:noFill/>
              <a:ln>
                <a:solidFill>
                  <a:srgbClr val="0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2121" y="2059850"/>
              <a:ext cx="3200828" cy="3024138"/>
              <a:chOff x="6271512" y="1170009"/>
              <a:chExt cx="5006576" cy="47302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583273" y="1170009"/>
                <a:ext cx="4613490" cy="46134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1512" y="1435259"/>
                <a:ext cx="5006576" cy="4464955"/>
              </a:xfrm>
              <a:prstGeom prst="rect">
                <a:avLst/>
              </a:prstGeom>
            </p:spPr>
          </p:pic>
        </p:grpSp>
      </p:grpSp>
      <p:sp>
        <p:nvSpPr>
          <p:cNvPr id="31" name="矩形 7"/>
          <p:cNvSpPr/>
          <p:nvPr/>
        </p:nvSpPr>
        <p:spPr>
          <a:xfrm>
            <a:off x="405346" y="441723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8"/>
          <p:cNvSpPr/>
          <p:nvPr/>
        </p:nvSpPr>
        <p:spPr>
          <a:xfrm>
            <a:off x="1007973" y="472501"/>
            <a:ext cx="142372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0833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8973" y="205985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02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人员信息采集</a:t>
            </a:r>
            <a:endParaRPr lang="en-US" altLang="zh-CN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03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专项附加扣除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扣缴申报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税款缴纳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查询统计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1560195"/>
            <a:ext cx="1125855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519544" y="1435304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9544" y="1465784"/>
            <a:ext cx="19476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9430" y="2154555"/>
            <a:ext cx="102171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查询客户端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</a:rPr>
              <a:t>本地保存</a:t>
            </a:r>
            <a:r>
              <a:rPr lang="zh-CN" altLang="en-US" dirty="0">
                <a:ea typeface="微软雅黑" panose="020B0503020204020204" pitchFamily="34" charset="-122"/>
              </a:rPr>
              <a:t>的纳税人信息。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9430" y="2804160"/>
            <a:ext cx="102171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从税务局端查询扣缴单位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报送成功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过的纳税人信息并在列表展示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88920" y="3359150"/>
            <a:ext cx="4452620" cy="3683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默认查询人员状态为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的纳税人。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515" y="2251075"/>
            <a:ext cx="843915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9430" y="2154555"/>
            <a:ext cx="102171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查询客户端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pitchFamily="34" charset="-122"/>
              </a:rPr>
              <a:t>本地保存</a:t>
            </a:r>
            <a:r>
              <a:rPr lang="zh-CN" altLang="en-US" dirty="0">
                <a:ea typeface="微软雅黑" panose="020B0503020204020204" pitchFamily="34" charset="-122"/>
              </a:rPr>
              <a:t>的纳税人信息。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430" y="2804160"/>
            <a:ext cx="1021715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b="1" dirty="0"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从税务局端查询扣缴单位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报送成功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过的纳税人信息并在列表展示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88920" y="3359150"/>
            <a:ext cx="4452620" cy="3683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默认查询人员状态为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的纳税人。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4014" y="3686714"/>
            <a:ext cx="10407536" cy="1337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微软雅黑" panose="020B0503020204020204" pitchFamily="34" charset="-122"/>
              </a:rPr>
              <a:t>在职：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任职受雇类型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：雇员、保险营销员、证券经纪人、实习生（全日制学历教育）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未填写离职日期，或离职日期大于等于服务器时间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085" y="5024755"/>
            <a:ext cx="1021715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微软雅黑" panose="020B0503020204020204" pitchFamily="34" charset="-122"/>
              </a:rPr>
              <a:t>离职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任职受雇类型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：雇员、保险营销员、证券经纪人实习生（全日制学历教育）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微软雅黑" panose="020B0503020204020204" pitchFamily="34" charset="-122"/>
              </a:rPr>
              <a:t>离职日期小于服务器时间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9544" y="1435304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544" y="1465784"/>
            <a:ext cx="19476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610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系统登录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8107" y="426924"/>
            <a:ext cx="1402080" cy="337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专项附加扣除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4174" y="426924"/>
            <a:ext cx="1415772" cy="338554"/>
          </a:xfrm>
          <a:prstGeom prst="rect">
            <a:avLst/>
          </a:prstGeom>
          <a:solidFill>
            <a:srgbClr val="0076B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人员信息采集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1912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税款缴纳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348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扣缴申报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19040" y="426924"/>
            <a:ext cx="59503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其他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5476" y="426924"/>
            <a:ext cx="100540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查询统计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8400" y="1465200"/>
            <a:ext cx="1947600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400" y="1465200"/>
            <a:ext cx="19476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774" y="2187728"/>
            <a:ext cx="106786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微软雅黑" panose="020B0503020204020204" pitchFamily="34" charset="-122"/>
              </a:rPr>
              <a:t>扣缴客户端：</a:t>
            </a:r>
            <a:r>
              <a:rPr lang="zh-CN" altLang="en-US" dirty="0">
                <a:ea typeface="微软雅黑" panose="020B0503020204020204" pitchFamily="34" charset="-122"/>
              </a:rPr>
              <a:t>在</a:t>
            </a:r>
            <a:r>
              <a:rPr lang="zh-CN" altLang="zh-CN" dirty="0">
                <a:ea typeface="微软雅黑" panose="020B0503020204020204" pitchFamily="34" charset="-122"/>
              </a:rPr>
              <a:t>标准业务表单以外</a:t>
            </a:r>
            <a:r>
              <a:rPr lang="zh-CN" altLang="en-US" dirty="0">
                <a:ea typeface="微软雅黑" panose="020B0503020204020204" pitchFamily="34" charset="-122"/>
              </a:rPr>
              <a:t>，扣缴客户端在本地增加了一些辅助字段，如</a:t>
            </a:r>
            <a:r>
              <a:rPr lang="zh-CN" altLang="zh-CN" dirty="0">
                <a:ea typeface="微软雅黑" panose="020B0503020204020204" pitchFamily="34" charset="-122"/>
              </a:rPr>
              <a:t>：工号、人员状态（正常、非正常</a:t>
            </a:r>
            <a:r>
              <a:rPr lang="zh-CN" altLang="en-US" dirty="0">
                <a:ea typeface="微软雅黑" panose="020B0503020204020204" pitchFamily="34" charset="-122"/>
              </a:rPr>
              <a:t>）。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774" y="3101528"/>
            <a:ext cx="10358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端扣缴功能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>
                <a:ea typeface="微软雅黑" panose="020B0503020204020204" pitchFamily="34" charset="-122"/>
              </a:rPr>
              <a:t>功能字段</a:t>
            </a:r>
            <a:r>
              <a:rPr lang="zh-CN" altLang="zh-CN" dirty="0">
                <a:ea typeface="微软雅黑" panose="020B0503020204020204" pitchFamily="34" charset="-122"/>
              </a:rPr>
              <a:t>依据标准业务表单设计。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18400" y="3742690"/>
            <a:ext cx="1946146" cy="39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8400" y="3769360"/>
            <a:ext cx="1946146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保存和报送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8790" y="4435475"/>
            <a:ext cx="10678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b="1" dirty="0">
                <a:ea typeface="微软雅黑" panose="020B0503020204020204" pitchFamily="34" charset="-122"/>
              </a:rPr>
              <a:t>扣缴客户端</a:t>
            </a:r>
            <a:r>
              <a:rPr lang="zh-CN" altLang="en-US" dirty="0">
                <a:ea typeface="微软雅黑" panose="020B0503020204020204" pitchFamily="34" charset="-122"/>
              </a:rPr>
              <a:t>：数据保存在本地，需要通过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报送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按钮，手动报送到税务局端。</a:t>
            </a:r>
            <a:endParaRPr lang="zh-CN" altLang="zh-CN" dirty="0"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895" y="5033010"/>
            <a:ext cx="103586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b="1" dirty="0">
                <a:ea typeface="微软雅黑" panose="020B0503020204020204" pitchFamily="34" charset="-122"/>
                <a:sym typeface="+mn-ea"/>
              </a:rPr>
              <a:t>端扣缴功能</a:t>
            </a:r>
            <a:r>
              <a:rPr lang="zh-CN" altLang="en-US" dirty="0"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保存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时会自动报送人员信息，无需提供</a:t>
            </a:r>
            <a:r>
              <a:rPr lang="en-US" altLang="zh-CN" dirty="0"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ea typeface="微软雅黑" panose="020B0503020204020204" pitchFamily="34" charset="-122"/>
              </a:rPr>
              <a:t>报送</a:t>
            </a:r>
            <a:r>
              <a:rPr lang="en-US" altLang="zh-CN" dirty="0"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ea typeface="微软雅黑" panose="020B0503020204020204" pitchFamily="34" charset="-122"/>
              </a:rPr>
              <a:t>按钮。</a:t>
            </a:r>
            <a:endParaRPr lang="zh-CN" altLang="zh-CN" dirty="0"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 bldLvl="0" animBg="1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PA" val="v5.0.2"/>
  <p:tag name="RESOURCELIBID" val="43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6362</Words>
  <PresentationFormat>宽屏</PresentationFormat>
  <Paragraphs>1015</Paragraphs>
  <Slides>47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8" baseType="lpstr">
      <vt:lpstr>Arial</vt:lpstr>
      <vt:lpstr>宋体</vt:lpstr>
      <vt:lpstr>Wingdings</vt:lpstr>
      <vt:lpstr>Songti SC 常规体</vt:lpstr>
      <vt:lpstr>微软雅黑</vt:lpstr>
      <vt:lpstr>Calibri</vt:lpstr>
      <vt:lpstr>Times New Roman</vt:lpstr>
      <vt:lpstr>Arial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2019-05-14T21:38:00Z</dcterms:created>
  <dcterms:modified xsi:type="dcterms:W3CDTF">2020-10-19T06:04:32Z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